
<file path=[Content_Types].xml><?xml version="1.0" encoding="utf-8"?>
<Types xmlns="http://schemas.openxmlformats.org/package/2006/content-types">
  <Default ContentType="image/gif" Extension="gif"/>
  <Default ContentType="image/jpeg" Extension="jpeg"/>
  <Default ContentType="image/jpg" Extension="jpg"/>
  <Default ContentType="video/mp4" Extension="m4v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vnd.openxmlformats-officedocument.vmlDrawing" Extension="vml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20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22.xml"/>
  <Override ContentType="application/vnd.openxmlformats-officedocument.presentationml.slideMaster+xml" PartName="/ppt/slideMasters/slideMaster23.xml"/>
  <Override ContentType="application/vnd.openxmlformats-officedocument.presentationml.slideMaster+xml" PartName="/ppt/slideMasters/slideMaster24.xml"/>
  <Override ContentType="application/vnd.openxmlformats-officedocument.presentationml.slideMaster+xml" PartName="/ppt/slideMasters/slideMaster25.xml"/>
  <Override ContentType="application/vnd.openxmlformats-officedocument.presentationml.slideMaster+xml" PartName="/ppt/slideMasters/slideMaster26.xml"/>
  <Override ContentType="application/vnd.openxmlformats-officedocument.presentationml.slideMaster+xml" PartName="/ppt/slideMasters/slideMaster27.xml"/>
  <Override ContentType="application/vnd.openxmlformats-officedocument.presentationml.slideMaster+xml" PartName="/ppt/slideMasters/slideMaster28.xml"/>
  <Override ContentType="application/vnd.openxmlformats-officedocument.presentationml.slideMaster+xml" PartName="/ppt/slideMasters/slideMaster29.xml"/>
  <Override ContentType="application/vnd.openxmlformats-officedocument.presentationml.slideMaster+xml" PartName="/ppt/slideMasters/slideMaster30.xml"/>
  <Override ContentType="application/vnd.openxmlformats-officedocument.presentationml.slideMaster+xml" PartName="/ppt/slideMasters/slideMaster3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3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" Target="slides/slide1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6" Target="slides/slide25.xml" Type="http://schemas.openxmlformats.org/officeDocument/2006/relationships/slide"/><Relationship Id="rId27" Target="slides/slide26.xml" Type="http://schemas.openxmlformats.org/officeDocument/2006/relationships/slide"/><Relationship Id="rId28" Target="slides/slide27.xml" Type="http://schemas.openxmlformats.org/officeDocument/2006/relationships/slide"/><Relationship Id="rId29" Target="slides/slide28.xml" Type="http://schemas.openxmlformats.org/officeDocument/2006/relationships/slide"/><Relationship Id="rId3" Target="slides/slide2.xml" Type="http://schemas.openxmlformats.org/officeDocument/2006/relationships/slide"/><Relationship Id="rId30" Target="slides/slide29.xml" Type="http://schemas.openxmlformats.org/officeDocument/2006/relationships/slide"/><Relationship Id="rId31" Target="slides/slide30.xml" Type="http://schemas.openxmlformats.org/officeDocument/2006/relationships/slide"/><Relationship Id="rId32" Target="slides/slide31.xml" Type="http://schemas.openxmlformats.org/officeDocument/2006/relationships/slide"/><Relationship Id="rId33" Target="notesMasters/notesMaster1.xml" Type="http://schemas.openxmlformats.org/officeDocument/2006/relationships/notesMaster"/><Relationship Id="rId34" Target="presProps.xml" Type="http://schemas.openxmlformats.org/officeDocument/2006/relationships/presProps"/><Relationship Id="rId35" Target="viewProps.xml" Type="http://schemas.openxmlformats.org/officeDocument/2006/relationships/viewProps"/><Relationship Id="rId36" Target="theme/theme1.xml" Type="http://schemas.openxmlformats.org/officeDocument/2006/relationships/theme"/><Relationship Id="rId37" Target="tableStyles.xml" Type="http://schemas.openxmlformats.org/officeDocument/2006/relationships/tableStyles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media/Slide-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media/Slide-10-image-1.png" Type="http://schemas.openxmlformats.org/officeDocument/2006/relationships/image"/><Relationship Id="rId2" Target="../media/image-10-2.png" Type="http://schemas.openxmlformats.org/officeDocument/2006/relationships/image"/><Relationship Id="rId3" Target="../media/image-10-3.png" Type="http://schemas.openxmlformats.org/officeDocument/2006/relationships/image"/><Relationship Id="rId4" Target="../media/image-10-4.png" Type="http://schemas.openxmlformats.org/officeDocument/2006/relationships/image"/><Relationship Id="rId5" Target="../media/image-10-5.jpg" Type="http://schemas.openxmlformats.org/officeDocument/2006/relationships/image"/><Relationship Id="rId6" Target="../media/image-10-6.jpg" Type="http://schemas.openxmlformats.org/officeDocument/2006/relationships/image"/><Relationship Id="rId7" Target="../media/image-10-7.jp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media/Slide-11-image-1.png" Type="http://schemas.openxmlformats.org/officeDocument/2006/relationships/image"/><Relationship Id="rId2" Target="../media/image-11-2.png" Type="http://schemas.openxmlformats.org/officeDocument/2006/relationships/image"/><Relationship Id="rId3" Target="../media/image-11-3.png" Type="http://schemas.openxmlformats.org/officeDocument/2006/relationships/image"/><Relationship Id="rId4" Target="../media/image-11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media/Slide-12-image-1.png" Type="http://schemas.openxmlformats.org/officeDocument/2006/relationships/image"/><Relationship Id="rId2" Target="../media/image-12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media/Slide-13-image-1.png" Type="http://schemas.openxmlformats.org/officeDocument/2006/relationships/image"/><Relationship Id="rId2" Target="../media/image-13-2.png" Type="http://schemas.openxmlformats.org/officeDocument/2006/relationships/image"/><Relationship Id="rId3" Target="../media/image-13-3.png" Type="http://schemas.openxmlformats.org/officeDocument/2006/relationships/image"/><Relationship Id="rId4" Target="../media/image-13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3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media/Slide-14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media/Slide-15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media/Slide-16-image-1.png" Type="http://schemas.openxmlformats.org/officeDocument/2006/relationships/image"/><Relationship Id="rId2" Target="../media/image-16-2.png" Type="http://schemas.openxmlformats.org/officeDocument/2006/relationships/image"/><Relationship Id="rId3" Target="../media/image-16-3.png" Type="http://schemas.openxmlformats.org/officeDocument/2006/relationships/image"/><Relationship Id="rId4" Target="../media/image-16-4.png" Type="http://schemas.openxmlformats.org/officeDocument/2006/relationships/image"/><Relationship Id="rId5" Target="../media/image-16-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6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media/Slide-17-image-1.png" Type="http://schemas.openxmlformats.org/officeDocument/2006/relationships/image"/><Relationship Id="rId2" Target="../media/image-17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7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media/Slide-18-image-1.png" Type="http://schemas.openxmlformats.org/officeDocument/2006/relationships/image"/><Relationship Id="rId2" Target="../media/image-18-2.png" Type="http://schemas.openxmlformats.org/officeDocument/2006/relationships/image"/><Relationship Id="rId3" Target="../media/image-18-3.png" Type="http://schemas.openxmlformats.org/officeDocument/2006/relationships/image"/><Relationship Id="rId4" Target="../media/image-18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media/Slide-19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media/Slide-2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media/Slide-20-image-1.png" Type="http://schemas.openxmlformats.org/officeDocument/2006/relationships/image"/><Relationship Id="rId2" Target="../media/image-20-2.png" Type="http://schemas.openxmlformats.org/officeDocument/2006/relationships/image"/><Relationship Id="rId3" Target="../media/image-20-3.png" Type="http://schemas.openxmlformats.org/officeDocument/2006/relationships/image"/><Relationship Id="rId4" Target="../media/image-20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20.xml" Type="http://schemas.openxmlformats.org/officeDocument/2006/relationships/notesSlide"/></Relationships>
</file>

<file path=ppt/slides/_rels/slide21.xml.rels><?xml version="1.0" encoding="UTF-8" standalone="no"?><Relationships xmlns="http://schemas.openxmlformats.org/package/2006/relationships"><Relationship Id="rId1" Target="../media/Slide-21-image-1.png" Type="http://schemas.openxmlformats.org/officeDocument/2006/relationships/image"/><Relationship Id="rId2" Target="../media/image-21-2.png" Type="http://schemas.openxmlformats.org/officeDocument/2006/relationships/image"/><Relationship Id="rId3" Target="../media/image-21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1.xml" Type="http://schemas.openxmlformats.org/officeDocument/2006/relationships/notesSlide"/></Relationships>
</file>

<file path=ppt/slides/_rels/slide22.xml.rels><?xml version="1.0" encoding="UTF-8" standalone="no"?><Relationships xmlns="http://schemas.openxmlformats.org/package/2006/relationships"><Relationship Id="rId1" Target="../media/Slide-22-image-1.png" Type="http://schemas.openxmlformats.org/officeDocument/2006/relationships/image"/><Relationship Id="rId2" Target="../media/image-22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2.xml" Type="http://schemas.openxmlformats.org/officeDocument/2006/relationships/notesSlide"/></Relationships>
</file>

<file path=ppt/slides/_rels/slide23.xml.rels><?xml version="1.0" encoding="UTF-8" standalone="no"?><Relationships xmlns="http://schemas.openxmlformats.org/package/2006/relationships"><Relationship Id="rId1" Target="../media/Slide-23-image-1.png" Type="http://schemas.openxmlformats.org/officeDocument/2006/relationships/image"/><Relationship Id="rId2" Target="../media/image-23-2.png" Type="http://schemas.openxmlformats.org/officeDocument/2006/relationships/image"/><Relationship Id="rId3" Target="../media/image-23-3.png" Type="http://schemas.openxmlformats.org/officeDocument/2006/relationships/image"/><Relationship Id="rId4" Target="../media/image-23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23.xml" Type="http://schemas.openxmlformats.org/officeDocument/2006/relationships/notesSlide"/></Relationships>
</file>

<file path=ppt/slides/_rels/slide24.xml.rels><?xml version="1.0" encoding="UTF-8" standalone="no"?><Relationships xmlns="http://schemas.openxmlformats.org/package/2006/relationships"><Relationship Id="rId1" Target="../media/Slide-24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media/Slide-25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no"?><Relationships xmlns="http://schemas.openxmlformats.org/package/2006/relationships"><Relationship Id="rId1" Target="../media/Slide-26-image-1.png" Type="http://schemas.openxmlformats.org/officeDocument/2006/relationships/image"/><Relationship Id="rId2" Target="../media/image-26-2.png" Type="http://schemas.openxmlformats.org/officeDocument/2006/relationships/image"/><Relationship Id="rId3" Target="../media/image-26-3.png" Type="http://schemas.openxmlformats.org/officeDocument/2006/relationships/image"/><Relationship Id="rId4" Target="../media/image-26-4.png" Type="http://schemas.openxmlformats.org/officeDocument/2006/relationships/image"/><Relationship Id="rId5" Target="../media/image-26-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6.xml" Type="http://schemas.openxmlformats.org/officeDocument/2006/relationships/notesSlide"/></Relationships>
</file>

<file path=ppt/slides/_rels/slide27.xml.rels><?xml version="1.0" encoding="UTF-8" standalone="no"?><Relationships xmlns="http://schemas.openxmlformats.org/package/2006/relationships"><Relationship Id="rId1" Target="../media/Slide-27-image-1.png" Type="http://schemas.openxmlformats.org/officeDocument/2006/relationships/image"/><Relationship Id="rId2" Target="../media/image-27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7.xml" Type="http://schemas.openxmlformats.org/officeDocument/2006/relationships/notesSlide"/></Relationships>
</file>

<file path=ppt/slides/_rels/slide28.xml.rels><?xml version="1.0" encoding="UTF-8" standalone="no"?><Relationships xmlns="http://schemas.openxmlformats.org/package/2006/relationships"><Relationship Id="rId1" Target="../media/Slide-28-image-1.png" Type="http://schemas.openxmlformats.org/officeDocument/2006/relationships/image"/><Relationship Id="rId2" Target="../media/image-28-2.png" Type="http://schemas.openxmlformats.org/officeDocument/2006/relationships/image"/><Relationship Id="rId3" Target="../media/image-28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8.xml" Type="http://schemas.openxmlformats.org/officeDocument/2006/relationships/notesSlide"/></Relationships>
</file>

<file path=ppt/slides/_rels/slide29.xml.rels><?xml version="1.0" encoding="UTF-8" standalone="no"?><Relationships xmlns="http://schemas.openxmlformats.org/package/2006/relationships"><Relationship Id="rId1" Target="../media/Slide-29-image-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29.xml" Type="http://schemas.openxmlformats.org/officeDocument/2006/relationships/notesSlide"/><Relationship Id="rId2" Target="../media/image-29-2.png" Type="http://schemas.openxmlformats.org/officeDocument/2006/relationships/image"/><Relationship Id="rId3" Target="../media/image-29-3.png" Type="http://schemas.openxmlformats.org/officeDocument/2006/relationships/image"/><Relationship Id="rId4" Target="../media/image-29-4.png" Type="http://schemas.openxmlformats.org/officeDocument/2006/relationships/image"/><Relationship Id="rId5" Target="../media/image-29-5.png" Type="http://schemas.openxmlformats.org/officeDocument/2006/relationships/image"/><Relationship Id="rId6" Target="../media/image-29-6.png" Type="http://schemas.openxmlformats.org/officeDocument/2006/relationships/image"/><Relationship Id="rId7" Target="../media/image-29-7.png" Type="http://schemas.openxmlformats.org/officeDocument/2006/relationships/image"/><Relationship Id="rId8" Target="../media/image-29-8.png" Type="http://schemas.openxmlformats.org/officeDocument/2006/relationships/image"/><Relationship Id="rId9" Target="../media/image-29-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media/Slide-3-image-1.png" Type="http://schemas.openxmlformats.org/officeDocument/2006/relationships/image"/><Relationship Id="rId2" Target="../media/image-3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3.xml" Type="http://schemas.openxmlformats.org/officeDocument/2006/relationships/notesSlide"/></Relationships>
</file>

<file path=ppt/slides/_rels/slide30.xml.rels><?xml version="1.0" encoding="UTF-8" standalone="no"?><Relationships xmlns="http://schemas.openxmlformats.org/package/2006/relationships"><Relationship Id="rId1" Target="../media/Slide-30-image-1.png" Type="http://schemas.openxmlformats.org/officeDocument/2006/relationships/image"/><Relationship Id="rId2" Target="../media/image-30-2.png" Type="http://schemas.openxmlformats.org/officeDocument/2006/relationships/image"/><Relationship Id="rId3" Target="../media/image-30-3.png" Type="http://schemas.openxmlformats.org/officeDocument/2006/relationships/image"/><Relationship Id="rId4" Target="../media/image-30-4.png" Type="http://schemas.openxmlformats.org/officeDocument/2006/relationships/image"/><Relationship Id="rId5" Target="../media/image-30-5.png" Type="http://schemas.openxmlformats.org/officeDocument/2006/relationships/image"/><Relationship Id="rId6" Target="../media/image-30-6.png" Type="http://schemas.openxmlformats.org/officeDocument/2006/relationships/image"/><Relationship Id="rId7" Target="../media/image-30-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30.xml" Type="http://schemas.openxmlformats.org/officeDocument/2006/relationships/notesSlide"/></Relationships>
</file>

<file path=ppt/slides/_rels/slide31.xml.rels><?xml version="1.0" encoding="UTF-8" standalone="no"?><Relationships xmlns="http://schemas.openxmlformats.org/package/2006/relationships"><Relationship Id="rId1" Target="../media/Slide-3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media/Slide-4-image-1.png" Type="http://schemas.openxmlformats.org/officeDocument/2006/relationships/image"/><Relationship Id="rId2" Target="../media/image-4-2.png" Type="http://schemas.openxmlformats.org/officeDocument/2006/relationships/image"/><Relationship Id="rId3" Target="../media/image-4-3.png" Type="http://schemas.openxmlformats.org/officeDocument/2006/relationships/image"/><Relationship Id="rId4" Target="../media/image-4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media/Slide-5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media/Slide-6-image-1.png" Type="http://schemas.openxmlformats.org/officeDocument/2006/relationships/image"/><Relationship Id="rId10" Target="../media/image-6-1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6.xml" Type="http://schemas.openxmlformats.org/officeDocument/2006/relationships/notesSlide"/><Relationship Id="rId2" Target="../media/image-6-2.png" Type="http://schemas.openxmlformats.org/officeDocument/2006/relationships/image"/><Relationship Id="rId3" Target="../media/image-6-3.png" Type="http://schemas.openxmlformats.org/officeDocument/2006/relationships/image"/><Relationship Id="rId4" Target="../media/image-6-4.png" Type="http://schemas.openxmlformats.org/officeDocument/2006/relationships/image"/><Relationship Id="rId5" Target="../media/image-6-5.png" Type="http://schemas.openxmlformats.org/officeDocument/2006/relationships/image"/><Relationship Id="rId6" Target="../media/image-6-6.png" Type="http://schemas.openxmlformats.org/officeDocument/2006/relationships/image"/><Relationship Id="rId7" Target="../media/image-6-7.png" Type="http://schemas.openxmlformats.org/officeDocument/2006/relationships/image"/><Relationship Id="rId8" Target="../media/image-6-8.png" Type="http://schemas.openxmlformats.org/officeDocument/2006/relationships/image"/><Relationship Id="rId9" Target="../media/image-6-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media/Slide-7-image-1.png" Type="http://schemas.openxmlformats.org/officeDocument/2006/relationships/image"/><Relationship Id="rId2" Target="../media/image-7-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media/Slide-8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media/Slide-9-image-1.png" Type="http://schemas.openxmlformats.org/officeDocument/2006/relationships/image"/><Relationship Id="rId2" Target="../media/image-9-2.png" Type="http://schemas.openxmlformats.org/officeDocument/2006/relationships/image"/><Relationship Id="rId3" Target="../media/image-9-3.png" Type="http://schemas.openxmlformats.org/officeDocument/2006/relationships/image"/><Relationship Id="rId4" Target="../media/image-9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7819" y="1152647"/>
            <a:ext cx="5771090" cy="177393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176" b="1" spc="144" kern="0" dirty="0">
                <a:solidFill>
                  <a:srgbClr val="FFD97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社会主义核心价值观解读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015416" y="2187107"/>
            <a:ext cx="3113167" cy="89611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弘扬时代精神 凝聚中国力量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37861" y="1585711"/>
            <a:ext cx="2278501" cy="3332358"/>
          </a:xfrm>
          <a:custGeom>
            <a:avLst/>
            <a:gdLst/>
            <a:ahLst/>
            <a:cxnLst/>
            <a:rect l="l" t="t" r="r" b="b"/>
            <a:pathLst>
              <a:path w="2278501" h="3332358">
                <a:moveTo>
                  <a:pt x="150174" y="0"/>
                </a:moveTo>
                <a:moveTo>
                  <a:pt x="150174" y="0"/>
                </a:moveTo>
                <a:lnTo>
                  <a:pt x="2128327" y="0"/>
                </a:lnTo>
                <a:quadBezTo>
                  <a:pt x="2278501" y="0"/>
                  <a:pt x="2278501" y="150174"/>
                </a:quadBezTo>
                <a:lnTo>
                  <a:pt x="2278501" y="3182184"/>
                </a:lnTo>
                <a:quadBezTo>
                  <a:pt x="2278501" y="3332358"/>
                  <a:pt x="2128327" y="3332358"/>
                </a:quadBezTo>
                <a:lnTo>
                  <a:pt x="150174" y="3332358"/>
                </a:lnTo>
                <a:quadBezTo>
                  <a:pt x="0" y="3332358"/>
                  <a:pt x="0" y="3182184"/>
                </a:quadBezTo>
                <a:lnTo>
                  <a:pt x="0" y="150174"/>
                </a:lnTo>
                <a:quadBezTo>
                  <a:pt x="0" y="0"/>
                  <a:pt x="150174" y="0"/>
                </a:quadBezTo>
                <a:close/>
              </a:path>
            </a:pathLst>
          </a:custGeom>
          <a:solidFill>
            <a:srgbClr val="C21401">
              <a:alpha val="3922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261826" y="1126445"/>
            <a:ext cx="8608283" cy="45720"/>
          </a:xfrm>
          <a:custGeom>
            <a:avLst/>
            <a:gdLst/>
            <a:ahLst/>
            <a:cxnLst/>
            <a:rect l="l" t="t" r="r" b="b"/>
            <a:pathLst>
              <a:path w="8608283" h="45720">
                <a:moveTo>
                  <a:pt x="0" y="0"/>
                </a:moveTo>
                <a:moveTo>
                  <a:pt x="0" y="0"/>
                </a:moveTo>
                <a:lnTo>
                  <a:pt x="8608283" y="0"/>
                </a:lnTo>
              </a:path>
            </a:pathLst>
          </a:custGeom>
          <a:noFill/>
          <a:ln w="9525">
            <a:solidFill>
              <a:srgbClr val="C21401"/>
            </a:solidFill>
            <a:prstDash val="dash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651809" y="103500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Shape 4"/>
          <p:cNvSpPr/>
          <p:nvPr/>
        </p:nvSpPr>
        <p:spPr>
          <a:xfrm>
            <a:off x="4480560" y="103500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7" name="Shape 5"/>
          <p:cNvSpPr/>
          <p:nvPr/>
        </p:nvSpPr>
        <p:spPr>
          <a:xfrm>
            <a:off x="7309311" y="103500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8" name="Shape 6"/>
          <p:cNvSpPr/>
          <p:nvPr/>
        </p:nvSpPr>
        <p:spPr>
          <a:xfrm>
            <a:off x="601393" y="1585711"/>
            <a:ext cx="2278501" cy="3332358"/>
          </a:xfrm>
          <a:custGeom>
            <a:avLst/>
            <a:gdLst/>
            <a:ahLst/>
            <a:cxnLst/>
            <a:rect l="l" t="t" r="r" b="b"/>
            <a:pathLst>
              <a:path w="2278501" h="3332358">
                <a:moveTo>
                  <a:pt x="150174" y="0"/>
                </a:moveTo>
                <a:moveTo>
                  <a:pt x="150174" y="0"/>
                </a:moveTo>
                <a:lnTo>
                  <a:pt x="2128327" y="0"/>
                </a:lnTo>
                <a:quadBezTo>
                  <a:pt x="2278501" y="0"/>
                  <a:pt x="2278501" y="150174"/>
                </a:quadBezTo>
                <a:lnTo>
                  <a:pt x="2278501" y="3182184"/>
                </a:lnTo>
                <a:quadBezTo>
                  <a:pt x="2278501" y="3332358"/>
                  <a:pt x="2128327" y="3332358"/>
                </a:quadBezTo>
                <a:lnTo>
                  <a:pt x="150174" y="3332358"/>
                </a:lnTo>
                <a:quadBezTo>
                  <a:pt x="0" y="3332358"/>
                  <a:pt x="0" y="3182184"/>
                </a:quadBezTo>
                <a:lnTo>
                  <a:pt x="0" y="150174"/>
                </a:lnTo>
                <a:quadBezTo>
                  <a:pt x="0" y="0"/>
                  <a:pt x="150174" y="0"/>
                </a:quadBezTo>
                <a:close/>
              </a:path>
            </a:pathLst>
          </a:custGeom>
          <a:solidFill>
            <a:srgbClr val="C21401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40643" y="1162323"/>
            <a:ext cx="45720" cy="419168"/>
          </a:xfrm>
          <a:custGeom>
            <a:avLst/>
            <a:gdLst/>
            <a:ahLst/>
            <a:cxnLst/>
            <a:rect l="l" t="t" r="r" b="b"/>
            <a:pathLst>
              <a:path w="45720" h="419168">
                <a:moveTo>
                  <a:pt x="0" y="419168"/>
                </a:moveTo>
                <a:moveTo>
                  <a:pt x="0" y="419168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C21401"/>
            </a:solidFill>
            <a:prstDash val="solid"/>
            <a:headEnd type="none"/>
            <a:tailEnd type="none"/>
          </a:ln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499" y="1697720"/>
            <a:ext cx="368503" cy="368503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52" y="1744811"/>
            <a:ext cx="274320" cy="274320"/>
          </a:xfrm>
          <a:prstGeom prst="rect">
            <a:avLst/>
          </a:prstGeom>
        </p:spPr>
      </p:pic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49" y="1738078"/>
            <a:ext cx="287788" cy="28778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577112" y="1162323"/>
            <a:ext cx="45720" cy="419168"/>
          </a:xfrm>
          <a:custGeom>
            <a:avLst/>
            <a:gdLst/>
            <a:ahLst/>
            <a:cxnLst/>
            <a:rect l="l" t="t" r="r" b="b"/>
            <a:pathLst>
              <a:path w="45720" h="419168">
                <a:moveTo>
                  <a:pt x="0" y="419168"/>
                </a:moveTo>
                <a:moveTo>
                  <a:pt x="0" y="419168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/>
        </p:nvSpPr>
        <p:spPr>
          <a:xfrm>
            <a:off x="6261500" y="1585711"/>
            <a:ext cx="2278501" cy="3332358"/>
          </a:xfrm>
          <a:custGeom>
            <a:avLst/>
            <a:gdLst/>
            <a:ahLst/>
            <a:cxnLst/>
            <a:rect l="l" t="t" r="r" b="b"/>
            <a:pathLst>
              <a:path w="2278501" h="3332358">
                <a:moveTo>
                  <a:pt x="150174" y="0"/>
                </a:moveTo>
                <a:moveTo>
                  <a:pt x="150174" y="0"/>
                </a:moveTo>
                <a:lnTo>
                  <a:pt x="2128327" y="0"/>
                </a:lnTo>
                <a:quadBezTo>
                  <a:pt x="2278501" y="0"/>
                  <a:pt x="2278501" y="150174"/>
                </a:quadBezTo>
                <a:lnTo>
                  <a:pt x="2278501" y="3182184"/>
                </a:lnTo>
                <a:quadBezTo>
                  <a:pt x="2278501" y="3332358"/>
                  <a:pt x="2128327" y="3332358"/>
                </a:quadBezTo>
                <a:lnTo>
                  <a:pt x="150174" y="3332358"/>
                </a:lnTo>
                <a:quadBezTo>
                  <a:pt x="0" y="3332358"/>
                  <a:pt x="0" y="3182184"/>
                </a:quadBezTo>
                <a:lnTo>
                  <a:pt x="0" y="150174"/>
                </a:lnTo>
                <a:quadBezTo>
                  <a:pt x="0" y="0"/>
                  <a:pt x="150174" y="0"/>
                </a:quadBezTo>
                <a:close/>
              </a:path>
            </a:pathLst>
          </a:custGeom>
          <a:solidFill>
            <a:srgbClr val="C21401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00751" y="1162323"/>
            <a:ext cx="45720" cy="419168"/>
          </a:xfrm>
          <a:custGeom>
            <a:avLst/>
            <a:gdLst/>
            <a:ahLst/>
            <a:cxnLst/>
            <a:rect l="l" t="t" r="r" b="b"/>
            <a:pathLst>
              <a:path w="45720" h="419168">
                <a:moveTo>
                  <a:pt x="0" y="419168"/>
                </a:moveTo>
                <a:moveTo>
                  <a:pt x="0" y="419168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6" name="Text 11"/>
          <p:cNvSpPr/>
          <p:nvPr/>
        </p:nvSpPr>
        <p:spPr>
          <a:xfrm>
            <a:off x="670208" y="2101380"/>
            <a:ext cx="2140870" cy="407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文明的内涵</a:t>
            </a:r>
            <a:endParaRPr lang="en-US" sz="1440" dirty="0"/>
          </a:p>
        </p:txBody>
      </p:sp>
      <p:pic>
        <p:nvPicPr>
          <p:cNvPr id="17" name="Image 3" descr="https://bjcdn.openstorage.cn/zhiwen/prod/176650228896365/2025-12-24/a65ec555-1832-4f17-832c-9029cc14a640/image_onev5b1766575546176.jpg">    </p:cNvPr>
          <p:cNvPicPr>
            <a:picLocks noChangeAspect="1"/>
          </p:cNvPicPr>
          <p:nvPr/>
        </p:nvPicPr>
        <p:blipFill>
          <a:blip r:embed="rId5"/>
          <a:srcRect l="0" r="0" t="18750" b="18750"/>
          <a:stretch/>
        </p:blipFill>
        <p:spPr>
          <a:xfrm>
            <a:off x="745745" y="3540000"/>
            <a:ext cx="1989797" cy="12436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0208" y="2452878"/>
            <a:ext cx="214087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文明是社会进步的重要标志，涵盖物质文明和精神文明。它体现为科学、教育、文化等领域的协调发展，以及公民道德素养的提升。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3506677" y="2101380"/>
            <a:ext cx="2140870" cy="407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文明的表现</a:t>
            </a:r>
            <a:endParaRPr lang="en-US" sz="1440" dirty="0"/>
          </a:p>
        </p:txBody>
      </p:sp>
      <p:pic>
        <p:nvPicPr>
          <p:cNvPr id="20" name="Image 4" descr="https://bjcdn.openstorage.cn/zhiwen/prod/176650228896365/2025-12-24/2eef08b2-478c-4242-93b6-883f08359730/image_zoi00h1766575550057.jpg">    </p:cNvPr>
          <p:cNvPicPr>
            <a:picLocks noChangeAspect="1"/>
          </p:cNvPicPr>
          <p:nvPr/>
        </p:nvPicPr>
        <p:blipFill>
          <a:blip r:embed="rId6"/>
          <a:srcRect l="0" r="0" t="18750" b="18750"/>
          <a:stretch/>
        </p:blipFill>
        <p:spPr>
          <a:xfrm>
            <a:off x="3582213" y="3540000"/>
            <a:ext cx="1989797" cy="124362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506677" y="2452878"/>
            <a:ext cx="214087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文明表现为社会秩序井然、环境整洁优美、人际交往和谐。公共场所遵守规则、尊重他人、爱护公物是文明行为的具体体现。</a:t>
            </a:r>
            <a:endParaRPr lang="en-US" sz="1440" dirty="0"/>
          </a:p>
        </p:txBody>
      </p:sp>
      <p:pic>
        <p:nvPicPr>
          <p:cNvPr id="22" name="Image 5" descr="https://bjcdn.openstorage.cn/zhiwen/prod/176650228896365/2025-12-24/8fbc5fb1-2407-49b3-abf3-f32003799420/image_6f04n01766575554146.jpg">    </p:cNvPr>
          <p:cNvPicPr>
            <a:picLocks noChangeAspect="1"/>
          </p:cNvPicPr>
          <p:nvPr/>
        </p:nvPicPr>
        <p:blipFill>
          <a:blip r:embed="rId7"/>
          <a:srcRect l="0" r="0" t="18750" b="18750"/>
          <a:stretch/>
        </p:blipFill>
        <p:spPr>
          <a:xfrm>
            <a:off x="6405852" y="3540000"/>
            <a:ext cx="1989797" cy="124362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330316" y="2101380"/>
            <a:ext cx="2140870" cy="407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文明的践行</a:t>
            </a:r>
            <a:endParaRPr lang="en-US" sz="1440" dirty="0"/>
          </a:p>
        </p:txBody>
      </p:sp>
      <p:sp>
        <p:nvSpPr>
          <p:cNvPr id="24" name="Text 16"/>
          <p:cNvSpPr/>
          <p:nvPr/>
        </p:nvSpPr>
        <p:spPr>
          <a:xfrm>
            <a:off x="6330316" y="2452878"/>
            <a:ext cx="214087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践行文明需从个人做起，包括遵守社会公德、传承优秀文化、参与志愿服务。通过点滴行动推动社会整体文明程度的提高。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和谐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9930" y="4263537"/>
            <a:ext cx="8384141" cy="492725"/>
          </a:xfrm>
          <a:custGeom>
            <a:avLst/>
            <a:gdLst/>
            <a:ahLst/>
            <a:cxnLst/>
            <a:rect l="l" t="t" r="r" b="b"/>
            <a:pathLst>
              <a:path w="8384141" h="492725">
                <a:moveTo>
                  <a:pt x="246363" y="0"/>
                </a:moveTo>
                <a:moveTo>
                  <a:pt x="246363" y="0"/>
                </a:moveTo>
                <a:lnTo>
                  <a:pt x="8137778" y="0"/>
                </a:lnTo>
                <a:quadBezTo>
                  <a:pt x="8384141" y="0"/>
                  <a:pt x="8384141" y="246363"/>
                </a:quadBezTo>
                <a:lnTo>
                  <a:pt x="8384141" y="246363"/>
                </a:lnTo>
                <a:quadBezTo>
                  <a:pt x="8384141" y="492725"/>
                  <a:pt x="8137778" y="492725"/>
                </a:quadBezTo>
                <a:lnTo>
                  <a:pt x="246363" y="492725"/>
                </a:lnTo>
                <a:quadBezTo>
                  <a:pt x="0" y="492725"/>
                  <a:pt x="0" y="246363"/>
                </a:quadBezTo>
                <a:lnTo>
                  <a:pt x="0" y="246363"/>
                </a:lnTo>
                <a:quadBezTo>
                  <a:pt x="0" y="0"/>
                  <a:pt x="24636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4" name="Shape 2"/>
          <p:cNvSpPr/>
          <p:nvPr/>
        </p:nvSpPr>
        <p:spPr>
          <a:xfrm>
            <a:off x="674046" y="4568512"/>
            <a:ext cx="2507373" cy="45720"/>
          </a:xfrm>
          <a:custGeom>
            <a:avLst/>
            <a:gdLst/>
            <a:ahLst/>
            <a:cxnLst/>
            <a:rect l="l" t="t" r="r" b="b"/>
            <a:pathLst>
              <a:path w="2507373" h="45720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674046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13180" y="999576"/>
            <a:ext cx="2611169" cy="326396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845763" y="999576"/>
            <a:ext cx="2611169" cy="3263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74417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168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29472" y="999576"/>
            <a:ext cx="2611169" cy="3263962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3290337" y="4568512"/>
            <a:ext cx="2507373" cy="45720"/>
          </a:xfrm>
          <a:custGeom>
            <a:avLst/>
            <a:gdLst/>
            <a:ahLst/>
            <a:cxnLst/>
            <a:rect l="l" t="t" r="r" b="b"/>
            <a:pathLst>
              <a:path w="2507373" h="45720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3290337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190708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168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5906629" y="4568512"/>
            <a:ext cx="2507373" cy="45720"/>
          </a:xfrm>
          <a:custGeom>
            <a:avLst/>
            <a:gdLst/>
            <a:ahLst/>
            <a:cxnLst/>
            <a:rect l="l" t="t" r="r" b="b"/>
            <a:pathLst>
              <a:path w="2507373" h="45720">
                <a:moveTo>
                  <a:pt x="0" y="0"/>
                </a:moveTo>
                <a:moveTo>
                  <a:pt x="0" y="0"/>
                </a:moveTo>
                <a:lnTo>
                  <a:pt x="2507373" y="0"/>
                </a:lnTo>
              </a:path>
            </a:pathLst>
          </a:custGeom>
          <a:noFill/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/>
        </p:nvSpPr>
        <p:spPr>
          <a:xfrm>
            <a:off x="5906629" y="4263537"/>
            <a:ext cx="2523744" cy="230247"/>
          </a:xfrm>
          <a:custGeom>
            <a:avLst/>
            <a:gdLst/>
            <a:ahLst/>
            <a:cxnLst/>
            <a:rect l="l" t="t" r="r" b="b"/>
            <a:pathLst>
              <a:path w="2523744" h="230247">
                <a:moveTo>
                  <a:pt x="0" y="0"/>
                </a:moveTo>
                <a:moveTo>
                  <a:pt x="0" y="0"/>
                </a:moveTo>
                <a:lnTo>
                  <a:pt x="2523744" y="0"/>
                </a:lnTo>
                <a:lnTo>
                  <a:pt x="2523744" y="230247"/>
                </a:lnTo>
                <a:lnTo>
                  <a:pt x="0" y="230247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807000" y="1503341"/>
            <a:ext cx="688696" cy="7863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168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760687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和谐的内涵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760687" y="2887912"/>
            <a:ext cx="2253304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和谐是社会主义核心价值观的重要组成部分，强调人与人、人与自然、人与社会的协调共生，体现社会稳定与发展的平衡。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3376979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和谐的社会意义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3376979" y="2887912"/>
            <a:ext cx="2253304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和谐是社会稳定与发展的基石，能够促进公平正义、减少矛盾冲突，为经济繁荣和文化进步创造良好环境。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5993270" y="2439532"/>
            <a:ext cx="2389736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实现和谐的路径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5993270" y="2887912"/>
            <a:ext cx="2253304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通过法治保障、道德引导和公民参与，推动社会公平与包容，实现人与自然、人与社会的和谐共处。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社会层面价值取向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1" y="1004913"/>
            <a:ext cx="2706573" cy="34396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255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5" name="Text 2"/>
          <p:cNvSpPr/>
          <p:nvPr/>
        </p:nvSpPr>
        <p:spPr>
          <a:xfrm>
            <a:off x="1295784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00" y="1004967"/>
            <a:ext cx="2706759" cy="343993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25306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8" name="Text 4"/>
          <p:cNvSpPr/>
          <p:nvPr/>
        </p:nvSpPr>
        <p:spPr>
          <a:xfrm>
            <a:off x="7106435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644" y="1004913"/>
            <a:ext cx="2706759" cy="3439931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3347809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1" name="Text 6"/>
          <p:cNvSpPr/>
          <p:nvPr/>
        </p:nvSpPr>
        <p:spPr>
          <a:xfrm>
            <a:off x="4201180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23852" y="2153079"/>
            <a:ext cx="2285552" cy="370399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自由的内涵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64509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自由指在法律和道德框架内，个人享有思想、言论、行动等基本权利，体现人的全面发展与社会进步的有机统一。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429248" y="2143581"/>
            <a:ext cx="2285552" cy="38939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自由的边界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469905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自由并非绝对，需尊重他人权利与社会秩序。社会主义核心价值观强调自由与法治、责任的辩证关系。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6334267" y="2157827"/>
            <a:ext cx="2286024" cy="36090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自由的实践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6375160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通过完善法律保障、促进公平正义、激发社会活力，实现个人自由与国家发展的和谐共进。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96814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>
              <a:alpha val="4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43003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685830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233162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904076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C21401">
              <a:alpha val="4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278937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43003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平等的内涵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43003" y="2457650"/>
            <a:ext cx="2567635" cy="120700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4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平等是社会主义核心价值观的重要组成部分，强调公民在法律面前一律平等，享有同等权利和机会，反对任何形式的歧视和特权。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78935" y="1808426"/>
            <a:ext cx="2567635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平等的体现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78937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4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平等体现在教育、就业、医疗等多个领域，确保每个人都能公平获取资源和发展机会，促进社会公正与和谐。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233362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平等的意义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233162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4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平等是社会稳定的基石，能够激发个体潜能，增强社会凝聚力，推动国家长治久安和可持续发展。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244743" y="1003513"/>
            <a:ext cx="2705818" cy="3819978"/>
          </a:xfrm>
          <a:custGeom>
            <a:avLst/>
            <a:gdLst/>
            <a:ahLst/>
            <a:cxnLst/>
            <a:rect l="l" t="t" r="r" b="b"/>
            <a:pathLst>
              <a:path w="2705818" h="381997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3819978"/>
                </a:lnTo>
                <a:lnTo>
                  <a:pt x="0" y="3819978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4" name="Shape 2"/>
          <p:cNvSpPr/>
          <p:nvPr/>
        </p:nvSpPr>
        <p:spPr>
          <a:xfrm>
            <a:off x="311343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FF920E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178144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FF920E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124620" y="1302372"/>
            <a:ext cx="954995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6068030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260038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52780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公正的内涵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52780" y="3167011"/>
            <a:ext cx="2432048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公正是社会主义核心价值观的重要组成部分，强调社会公平与正义。它要求权利平等、机会均等，保障每个人在法律和制度面前享有公正待遇。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76395" y="2093186"/>
            <a:ext cx="2564381" cy="41042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公正的实现路径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76395" y="2642212"/>
            <a:ext cx="2382685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实现公正需完善法律制度，确保司法独立和执法公正。同时，推动社会资源合理分配，消除不公现象，构建公平竞争环境。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319581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公正的社会意义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319581" y="3167011"/>
            <a:ext cx="2431659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公正能增强社会凝聚力，提升公众信任度。它为社会发展提供稳定基础，促进和谐与进步，是实现共同富裕的关键保障。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58524" y="2039139"/>
            <a:ext cx="291785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法治基本内涵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367860" y="2441475"/>
            <a:ext cx="2917466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法治是以宪法为核心的法律体系，强调法律面前人人平等。通过规范权力运行和保障公民权利，实现社会公平正义。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1494566" y="3876672"/>
            <a:ext cx="6203869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法治核心价值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494566" y="4189078"/>
            <a:ext cx="6203869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法治是社会主义核心价值观的重要组成部分，体现民主、公正、秩序等价值追求。为社会主义现代化建设提供制度保障。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5916628" y="2039139"/>
            <a:ext cx="291785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法治实践路径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5925676" y="2441475"/>
            <a:ext cx="291785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推进科学立法、严格执法、公正司法、全民守法。完善法律体系，增强全社会法治观念，构建法治国家、法治政府、法治社会。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1392459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A0A9B5"/>
          </a:solidFill>
          <a:ln/>
        </p:spPr>
      </p:sp>
      <p:sp>
        <p:nvSpPr>
          <p:cNvPr id="10" name="Shape 8"/>
          <p:cNvSpPr/>
          <p:nvPr/>
        </p:nvSpPr>
        <p:spPr>
          <a:xfrm>
            <a:off x="2928393" y="1663751"/>
            <a:ext cx="759066" cy="227001"/>
          </a:xfrm>
          <a:custGeom>
            <a:avLst/>
            <a:gdLst/>
            <a:ahLst/>
            <a:cxnLst/>
            <a:rect l="l" t="t" r="r" b="b"/>
            <a:pathLst>
              <a:path w="759066" h="227001">
                <a:moveTo>
                  <a:pt x="759066" y="0"/>
                </a:moveTo>
                <a:moveTo>
                  <a:pt x="759066" y="0"/>
                </a:moveTo>
                <a:lnTo>
                  <a:pt x="0" y="227001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1" name="Shape 9"/>
          <p:cNvSpPr/>
          <p:nvPr/>
        </p:nvSpPr>
        <p:spPr>
          <a:xfrm>
            <a:off x="6950563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929CAA"/>
          </a:solidFill>
          <a:ln/>
        </p:spPr>
      </p:sp>
      <p:sp>
        <p:nvSpPr>
          <p:cNvPr id="12" name="Shape 10"/>
          <p:cNvSpPr/>
          <p:nvPr/>
        </p:nvSpPr>
        <p:spPr>
          <a:xfrm>
            <a:off x="5526362" y="1674935"/>
            <a:ext cx="678595" cy="230448"/>
          </a:xfrm>
          <a:custGeom>
            <a:avLst/>
            <a:gdLst/>
            <a:ahLst/>
            <a:cxnLst/>
            <a:rect l="l" t="t" r="r" b="b"/>
            <a:pathLst>
              <a:path w="678595" h="230448">
                <a:moveTo>
                  <a:pt x="0" y="0"/>
                </a:moveTo>
                <a:moveTo>
                  <a:pt x="0" y="0"/>
                </a:moveTo>
                <a:lnTo>
                  <a:pt x="678595" y="230448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3" name="Shape 11"/>
          <p:cNvSpPr/>
          <p:nvPr/>
        </p:nvSpPr>
        <p:spPr>
          <a:xfrm>
            <a:off x="4171493" y="2926080"/>
            <a:ext cx="850392" cy="850392"/>
          </a:xfrm>
          <a:custGeom>
            <a:avLst/>
            <a:gdLst/>
            <a:ahLst/>
            <a:cxnLst/>
            <a:rect l="l" t="t" r="r" b="b"/>
            <a:pathLst>
              <a:path w="850392" h="850392">
                <a:moveTo>
                  <a:pt x="425196" y="0"/>
                </a:moveTo>
                <a:moveTo>
                  <a:pt x="425196" y="0"/>
                </a:moveTo>
                <a:cubicBezTo>
                  <a:pt x="659868" y="0"/>
                  <a:pt x="850392" y="190524"/>
                  <a:pt x="850392" y="425196"/>
                </a:cubicBezTo>
                <a:cubicBezTo>
                  <a:pt x="850392" y="659868"/>
                  <a:pt x="659868" y="850392"/>
                  <a:pt x="425196" y="850392"/>
                </a:cubicBezTo>
                <a:cubicBezTo>
                  <a:pt x="190524" y="850392"/>
                  <a:pt x="0" y="659868"/>
                  <a:pt x="0" y="425196"/>
                </a:cubicBezTo>
                <a:cubicBezTo>
                  <a:pt x="0" y="190524"/>
                  <a:pt x="190524" y="0"/>
                  <a:pt x="425196" y="0"/>
                </a:cubicBezTo>
                <a:close/>
              </a:path>
            </a:pathLst>
          </a:custGeom>
          <a:solidFill>
            <a:srgbClr val="929CAA"/>
          </a:solidFill>
          <a:ln/>
        </p:spPr>
      </p:sp>
      <p:sp>
        <p:nvSpPr>
          <p:cNvPr id="14" name="Shape 12"/>
          <p:cNvSpPr/>
          <p:nvPr/>
        </p:nvSpPr>
        <p:spPr>
          <a:xfrm>
            <a:off x="4596501" y="2471263"/>
            <a:ext cx="45720" cy="311213"/>
          </a:xfrm>
          <a:custGeom>
            <a:avLst/>
            <a:gdLst/>
            <a:ahLst/>
            <a:cxnLst/>
            <a:rect l="l" t="t" r="r" b="b"/>
            <a:pathLst>
              <a:path w="45720" h="311213">
                <a:moveTo>
                  <a:pt x="0" y="0"/>
                </a:moveTo>
                <a:moveTo>
                  <a:pt x="0" y="0"/>
                </a:moveTo>
                <a:lnTo>
                  <a:pt x="0" y="311213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95" y="1317721"/>
            <a:ext cx="400507" cy="400507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44" y="1345965"/>
            <a:ext cx="344018" cy="344018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3824808" y="812868"/>
            <a:ext cx="1543386" cy="1543386"/>
          </a:xfrm>
          <a:custGeom>
            <a:avLst/>
            <a:gdLst/>
            <a:ahLst/>
            <a:cxnLst/>
            <a:rect l="l" t="t" r="r" b="b"/>
            <a:pathLst>
              <a:path w="1543386" h="1543386">
                <a:moveTo>
                  <a:pt x="771693" y="0"/>
                </a:moveTo>
                <a:moveTo>
                  <a:pt x="771693" y="0"/>
                </a:moveTo>
                <a:cubicBezTo>
                  <a:pt x="1197602" y="0"/>
                  <a:pt x="1543386" y="345784"/>
                  <a:pt x="1543386" y="771693"/>
                </a:cubicBezTo>
                <a:cubicBezTo>
                  <a:pt x="1543386" y="1197602"/>
                  <a:pt x="1197602" y="1543386"/>
                  <a:pt x="771693" y="1543386"/>
                </a:cubicBezTo>
                <a:cubicBezTo>
                  <a:pt x="345784" y="1543386"/>
                  <a:pt x="0" y="1197602"/>
                  <a:pt x="0" y="771693"/>
                </a:cubicBezTo>
                <a:cubicBezTo>
                  <a:pt x="0" y="345784"/>
                  <a:pt x="345784" y="0"/>
                  <a:pt x="771693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07" y="1200067"/>
            <a:ext cx="768987" cy="768987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949" y="314553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个人层面价值准则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2590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4" name="Shape 2"/>
          <p:cNvSpPr/>
          <p:nvPr/>
        </p:nvSpPr>
        <p:spPr>
          <a:xfrm>
            <a:off x="2264498" y="1658630"/>
            <a:ext cx="1414604" cy="45720"/>
          </a:xfrm>
          <a:custGeom>
            <a:avLst/>
            <a:gdLst/>
            <a:ahLst/>
            <a:cxnLst/>
            <a:rect l="l" t="t" r="r" b="b"/>
            <a:pathLst>
              <a:path w="1414604" h="45720">
                <a:moveTo>
                  <a:pt x="0" y="0"/>
                </a:moveTo>
                <a:moveTo>
                  <a:pt x="0" y="0"/>
                </a:moveTo>
                <a:quadBezTo>
                  <a:pt x="728521" y="516330"/>
                  <a:pt x="1414604" y="0"/>
                </a:quadBezTo>
              </a:path>
            </a:pathLst>
          </a:custGeom>
          <a:noFill/>
          <a:ln w="19050">
            <a:solidFill>
              <a:srgbClr val="C21401"/>
            </a:solidFill>
            <a:prstDash val="dash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5464898" y="1771798"/>
            <a:ext cx="1414604" cy="45720"/>
          </a:xfrm>
          <a:custGeom>
            <a:avLst/>
            <a:gdLst/>
            <a:ahLst/>
            <a:cxnLst/>
            <a:rect l="l" t="t" r="r" b="b"/>
            <a:pathLst>
              <a:path w="1414604" h="45720">
                <a:moveTo>
                  <a:pt x="0" y="0"/>
                </a:moveTo>
                <a:moveTo>
                  <a:pt x="0" y="0"/>
                </a:moveTo>
                <a:quadBezTo>
                  <a:pt x="700229" y="-615353"/>
                  <a:pt x="1414604" y="0"/>
                </a:quadBezTo>
              </a:path>
            </a:pathLst>
          </a:custGeom>
          <a:noFill/>
          <a:ln w="19050">
            <a:solidFill>
              <a:srgbClr val="C21401"/>
            </a:solidFill>
            <a:prstDash val="dash"/>
            <a:headEnd type="none"/>
            <a:tailEnd type="arrow"/>
          </a:ln>
        </p:spPr>
      </p:sp>
      <p:sp>
        <p:nvSpPr>
          <p:cNvPr id="6" name="Shape 4"/>
          <p:cNvSpPr/>
          <p:nvPr/>
        </p:nvSpPr>
        <p:spPr>
          <a:xfrm>
            <a:off x="42308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7" name="Shape 5"/>
          <p:cNvSpPr/>
          <p:nvPr/>
        </p:nvSpPr>
        <p:spPr>
          <a:xfrm>
            <a:off x="72026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8" name="Text 6"/>
          <p:cNvSpPr/>
          <p:nvPr/>
        </p:nvSpPr>
        <p:spPr>
          <a:xfrm>
            <a:off x="2286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爱国精神内涵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989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爱国是中华民族的核心价值观，体现为对祖国的忠诚、奉献与责任感。其内涵包括维护国家统一、传承文化传统、履行公民义务。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2004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爱国行为表现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707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爱国行为涵盖遵纪守法、爱岗敬业、保护环境等日常实践。在危急时刻表现为捍卫国家利益，如抢险救灾、保家卫国。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61722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新时代爱国教育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3425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新时代需加强爱国主义教育，通过红色文化传承、历史学习、社会实践等方式，培养青少年的家国情怀与使命担当。</a:t>
            </a:r>
            <a:endParaRPr lang="en-US" sz="144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46" y="1458376"/>
            <a:ext cx="400507" cy="400507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72" y="1434602"/>
            <a:ext cx="448056" cy="448056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91" y="1486621"/>
            <a:ext cx="344018" cy="3440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5027" y="1359647"/>
            <a:ext cx="2628479" cy="3203954"/>
          </a:xfrm>
          <a:custGeom>
            <a:avLst/>
            <a:gdLst/>
            <a:ahLst/>
            <a:cxnLst/>
            <a:rect l="l" t="t" r="r" b="b"/>
            <a:pathLst>
              <a:path w="2628479" h="3203954">
                <a:moveTo>
                  <a:pt x="0" y="0"/>
                </a:moveTo>
                <a:moveTo>
                  <a:pt x="0" y="0"/>
                </a:moveTo>
                <a:lnTo>
                  <a:pt x="2628479" y="0"/>
                </a:lnTo>
                <a:lnTo>
                  <a:pt x="2628479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26084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5" name="Text 3"/>
          <p:cNvSpPr/>
          <p:nvPr/>
        </p:nvSpPr>
        <p:spPr>
          <a:xfrm>
            <a:off x="335228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2322804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247065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FF920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247065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FF920E"/>
          </a:solidFill>
          <a:ln/>
        </p:spPr>
      </p:sp>
      <p:sp>
        <p:nvSpPr>
          <p:cNvPr id="9" name="Text 7"/>
          <p:cNvSpPr/>
          <p:nvPr/>
        </p:nvSpPr>
        <p:spPr>
          <a:xfrm>
            <a:off x="3246804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34380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6175300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5300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3" name="Text 11"/>
          <p:cNvSpPr/>
          <p:nvPr/>
        </p:nvSpPr>
        <p:spPr>
          <a:xfrm>
            <a:off x="6175492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163068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56962" y="1248291"/>
            <a:ext cx="25065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敬业的内涵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420386" y="1942867"/>
            <a:ext cx="2364127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敬业是社会主义核心价值观的重要组成部分，体现为对工作的热爱、专注和奉献精神。它强调在职业活动中恪尽职守、精益求精。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368538" y="1248291"/>
            <a:ext cx="247294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敬业的价值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331962" y="1942867"/>
            <a:ext cx="2352212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敬业精神推动个人成长与社会发展，提高工作效率与质量，促进社会和谐与经济繁荣，是实现个人价值与社会进步的基础。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6297226" y="1248291"/>
            <a:ext cx="245057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敬业的实践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60650" y="1942867"/>
            <a:ext cx="2364127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践行敬业需树立职业理想，提升专业能力，保持积极态度，在平凡岗位上创造不平凡的业绩，为社会贡献力量。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5449" y="576488"/>
            <a:ext cx="4313208" cy="108813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752" b="1" dirty="0">
                <a:solidFill>
                  <a:srgbClr val="969696">
                    <a:alpha val="1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94077" y="837104"/>
            <a:ext cx="1675953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1520202" y="1810315"/>
            <a:ext cx="3236976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社会主义核心价值观概述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966844" y="1764595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334968" y="1810315"/>
            <a:ext cx="3236855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国家层面价值目标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781610" y="1764595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520354" y="2438812"/>
            <a:ext cx="3236976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社会层面价值取向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966996" y="2393092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334846" y="2438812"/>
            <a:ext cx="3236976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个人层面价值准则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4781488" y="2393092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1520281" y="3067310"/>
            <a:ext cx="3236976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实践与践行路径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966924" y="3021590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334846" y="3067310"/>
            <a:ext cx="3236976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781488" y="3021590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诚信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2700000">
            <a:off x="4116172" y="2229671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FF920E"/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3321091" y="2992149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4911252" y="2992149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6" y="3247723"/>
            <a:ext cx="400507" cy="40050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72" y="2461472"/>
            <a:ext cx="448056" cy="448056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071" y="3275968"/>
            <a:ext cx="344018" cy="344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675" y="2727592"/>
            <a:ext cx="271223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诚信的内涵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226675" y="3070933"/>
            <a:ext cx="271223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诚信是社会主义核心价值观的重要组成部分，指诚实守信、言行一致的道德品质。它体现在个人行为、社会交往和商业活动中，是构建信任的基础。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2079889" y="980555"/>
            <a:ext cx="4990549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诚信的重要性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2079889" y="1273163"/>
            <a:ext cx="4990549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诚信是个人立身之本、社会和谐之基。缺乏诚信会导致信任危机，影响人际关系和社会稳定。诚信能促进公平正义，推动社会健康发展。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144294" y="2727592"/>
            <a:ext cx="2773031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践行诚信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154913" y="3070933"/>
            <a:ext cx="2762412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践行诚信需从自身做起，包括守时履约、诚实待人、遵守承诺。在工作和生活中坚持诚信原则，共同营造诚信社会氛围。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4926" y="4742354"/>
            <a:ext cx="8276745" cy="45720"/>
          </a:xfrm>
          <a:custGeom>
            <a:avLst/>
            <a:gdLst/>
            <a:ahLst/>
            <a:cxnLst/>
            <a:rect l="l" t="t" r="r" b="b"/>
            <a:pathLst>
              <a:path w="8276745" h="45720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C21401"/>
            </a:solidFill>
            <a:prstDash val="solid"/>
            <a:headEnd type="none"/>
            <a:tailEnd type="arrow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Text 3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Shape 4"/>
          <p:cNvSpPr/>
          <p:nvPr/>
        </p:nvSpPr>
        <p:spPr>
          <a:xfrm>
            <a:off x="676160" y="2980305"/>
            <a:ext cx="2409598" cy="45720"/>
          </a:xfrm>
          <a:custGeom>
            <a:avLst/>
            <a:gdLst/>
            <a:ahLst/>
            <a:cxnLst/>
            <a:rect l="l" t="t" r="r" b="b"/>
            <a:pathLst>
              <a:path w="2409598" h="45720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C21401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C21401"/>
          </a:solidFill>
          <a:ln w="9525">
            <a:solidFill>
              <a:srgbClr val="C21401">
                <a:alpha val="45882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8"/>
          <p:cNvSpPr/>
          <p:nvPr/>
        </p:nvSpPr>
        <p:spPr>
          <a:xfrm>
            <a:off x="3631232" y="2309052"/>
            <a:ext cx="1690182" cy="45720"/>
          </a:xfrm>
          <a:custGeom>
            <a:avLst/>
            <a:gdLst/>
            <a:ahLst/>
            <a:cxnLst/>
            <a:rect l="l" t="t" r="r" b="b"/>
            <a:pathLst>
              <a:path w="1690182" h="45720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5" name="Text 11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5975939" y="2970746"/>
            <a:ext cx="2440269" cy="45720"/>
          </a:xfrm>
          <a:custGeom>
            <a:avLst/>
            <a:gdLst/>
            <a:ahLst/>
            <a:cxnLst/>
            <a:rect l="l" t="t" r="r" b="b"/>
            <a:pathLst>
              <a:path w="2440269" h="45720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C21401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友善的内涵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577537" y="3028493"/>
            <a:ext cx="266676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友善是社会主义核心价值观的重要组成部分，强调人与人之间的关爱、尊重与互助，体现社会和谐与文明进步。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友善的实践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2404769"/>
            <a:ext cx="199389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友善体现在日常生活中的礼貌待人、乐于助人、宽容理解等行为，是构建和谐社会的基础。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友善的意义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5924043" y="3018934"/>
            <a:ext cx="264498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友善促进社会凝聚力，增强人与人之间的信任，推动社会向更加文明、和谐的方向发展。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实践与践行路径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教育引导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10" y="1125448"/>
            <a:ext cx="990933" cy="14313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0831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77" y="1125448"/>
            <a:ext cx="990933" cy="14313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14798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01" y="1125448"/>
            <a:ext cx="990933" cy="1431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78922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54264" y="2737892"/>
            <a:ext cx="27072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核心价值观内涵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74071" y="3195092"/>
            <a:ext cx="2267609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社会主义核心价值观包含国家、社会、个人三个层面的价值要求，是凝聚社会共识、引领道德风尚的重要思想基础。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218074" y="2737892"/>
            <a:ext cx="2707538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教育引导路径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438038" y="3195092"/>
            <a:ext cx="2267609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通过学校教育、家庭教育和社会宣传三位一体的方式，将核心价值观融入日常教育体系，培养公民的价值认同。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182198" y="2737892"/>
            <a:ext cx="2707538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实践育人机制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402162" y="3195092"/>
            <a:ext cx="2267609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结合志愿服务、主题活动和榜样示范等实践形式，推动核心价值观从认知转化为自觉行动，强化教育实效性。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文化熏陶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10800000">
            <a:off x="4909953" y="1020337"/>
            <a:ext cx="3897234" cy="3267735"/>
          </a:xfrm>
          <a:custGeom>
            <a:avLst/>
            <a:gdLst/>
            <a:ahLst/>
            <a:cxnLst/>
            <a:rect l="l" t="t" r="r" b="b"/>
            <a:pathLst>
              <a:path w="3897234" h="3267735">
                <a:moveTo>
                  <a:pt x="1364032" y="326774"/>
                </a:moveTo>
                <a:moveTo>
                  <a:pt x="1364032" y="326774"/>
                </a:moveTo>
                <a:lnTo>
                  <a:pt x="0" y="2614188"/>
                </a:lnTo>
                <a:quadBezTo>
                  <a:pt x="0" y="3267735"/>
                  <a:pt x="779447" y="3267735"/>
                </a:quadBezTo>
                <a:lnTo>
                  <a:pt x="3117787" y="3267735"/>
                </a:lnTo>
                <a:quadBezTo>
                  <a:pt x="3897234" y="3267735"/>
                  <a:pt x="3897234" y="2614188"/>
                </a:quadBezTo>
                <a:lnTo>
                  <a:pt x="2533202" y="326774"/>
                </a:lnTo>
                <a:quadBezTo>
                  <a:pt x="1948617" y="-326774"/>
                  <a:pt x="1364032" y="326774"/>
                </a:quadBezTo>
                <a:close/>
              </a:path>
            </a:pathLst>
          </a:custGeom>
          <a:solidFill>
            <a:srgbClr val="C21401">
              <a:alpha val="16863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27116" y="3361506"/>
            <a:ext cx="862908" cy="827543"/>
          </a:xfrm>
          <a:custGeom>
            <a:avLst/>
            <a:gdLst/>
            <a:ahLst/>
            <a:cxnLst/>
            <a:rect l="l" t="t" r="r" b="b"/>
            <a:pathLst>
              <a:path w="862908" h="827543">
                <a:moveTo>
                  <a:pt x="431454" y="0"/>
                </a:moveTo>
                <a:moveTo>
                  <a:pt x="431454" y="0"/>
                </a:moveTo>
                <a:cubicBezTo>
                  <a:pt x="669580" y="0"/>
                  <a:pt x="862908" y="185405"/>
                  <a:pt x="862908" y="413772"/>
                </a:cubicBezTo>
                <a:cubicBezTo>
                  <a:pt x="862908" y="642138"/>
                  <a:pt x="669580" y="827543"/>
                  <a:pt x="431454" y="827543"/>
                </a:cubicBezTo>
                <a:cubicBezTo>
                  <a:pt x="193328" y="827543"/>
                  <a:pt x="0" y="642138"/>
                  <a:pt x="0" y="413772"/>
                </a:cubicBezTo>
                <a:cubicBezTo>
                  <a:pt x="0" y="185405"/>
                  <a:pt x="193328" y="0"/>
                  <a:pt x="431454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5" name="Shape 3"/>
          <p:cNvSpPr/>
          <p:nvPr/>
        </p:nvSpPr>
        <p:spPr>
          <a:xfrm>
            <a:off x="5090315" y="1211308"/>
            <a:ext cx="3543583" cy="671937"/>
          </a:xfrm>
          <a:custGeom>
            <a:avLst/>
            <a:gdLst/>
            <a:ahLst/>
            <a:cxnLst/>
            <a:rect l="l" t="t" r="r" b="b"/>
            <a:pathLst>
              <a:path w="3543583" h="671937">
                <a:moveTo>
                  <a:pt x="335968" y="0"/>
                </a:moveTo>
                <a:moveTo>
                  <a:pt x="335968" y="0"/>
                </a:moveTo>
                <a:lnTo>
                  <a:pt x="3207614" y="0"/>
                </a:lnTo>
                <a:quadBezTo>
                  <a:pt x="3543583" y="0"/>
                  <a:pt x="3543583" y="335968"/>
                </a:quadBezTo>
                <a:lnTo>
                  <a:pt x="3543583" y="335968"/>
                </a:lnTo>
                <a:quadBezTo>
                  <a:pt x="3543583" y="671937"/>
                  <a:pt x="3207614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Shape 4"/>
          <p:cNvSpPr/>
          <p:nvPr/>
        </p:nvSpPr>
        <p:spPr>
          <a:xfrm>
            <a:off x="5716277" y="2229314"/>
            <a:ext cx="2291658" cy="671937"/>
          </a:xfrm>
          <a:custGeom>
            <a:avLst/>
            <a:gdLst/>
            <a:ahLst/>
            <a:cxnLst/>
            <a:rect l="l" t="t" r="r" b="b"/>
            <a:pathLst>
              <a:path w="2291658" h="671937">
                <a:moveTo>
                  <a:pt x="335968" y="0"/>
                </a:moveTo>
                <a:moveTo>
                  <a:pt x="335968" y="0"/>
                </a:moveTo>
                <a:lnTo>
                  <a:pt x="1955690" y="0"/>
                </a:lnTo>
                <a:quadBezTo>
                  <a:pt x="2291658" y="0"/>
                  <a:pt x="2291658" y="335968"/>
                </a:quadBezTo>
                <a:lnTo>
                  <a:pt x="2291658" y="335968"/>
                </a:lnTo>
                <a:quadBezTo>
                  <a:pt x="2291658" y="671937"/>
                  <a:pt x="1955690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C21401">
              <a:alpha val="5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87194" y="155255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21401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551011" y="3519246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551011" y="2309250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551011" y="1291245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344476" y="275592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21401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4952246" y="3962166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21401"/>
            </a:solidFill>
            <a:prstDash val="solid"/>
            <a:headEnd type="none"/>
            <a:tailEnd type="arrow"/>
          </a:ln>
        </p:spPr>
      </p:sp>
      <p:sp>
        <p:nvSpPr>
          <p:cNvPr id="13" name="Text 11"/>
          <p:cNvSpPr/>
          <p:nvPr/>
        </p:nvSpPr>
        <p:spPr>
          <a:xfrm>
            <a:off x="359105" y="999911"/>
            <a:ext cx="32015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文化传承根基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9105" y="1234021"/>
            <a:ext cx="320166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中华优秀传统文化是社会主义核心价值观的深厚源泉，通过典籍、民俗等载体传递爱国、诚信等核心价值理念。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85074" y="2393600"/>
            <a:ext cx="337780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教育浸润路径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85074" y="2623414"/>
            <a:ext cx="337780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学校教育与家庭教育协同推进，将核心价值观融入课程体系与日常生活，培养青少年的价值认同与行为自觉。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60809" y="3729838"/>
            <a:ext cx="363339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艺术表达载体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60809" y="3966667"/>
            <a:ext cx="363339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影视、文学等艺术作品以生动形式诠释核心价值观，通过情感共鸣强化大众对文明、和谐等理念的认知与实践。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制度保障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FF920E">
              <a:alpha val="5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434967" y="1930446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FF920E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434967" y="254351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Shape 4"/>
          <p:cNvSpPr/>
          <p:nvPr/>
        </p:nvSpPr>
        <p:spPr>
          <a:xfrm rot="2700000">
            <a:off x="434967" y="3769647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7" name="Shape 5"/>
          <p:cNvSpPr/>
          <p:nvPr/>
        </p:nvSpPr>
        <p:spPr>
          <a:xfrm rot="2700000">
            <a:off x="434967" y="1317379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8" name="Text 6"/>
          <p:cNvSpPr/>
          <p:nvPr/>
        </p:nvSpPr>
        <p:spPr>
          <a:xfrm>
            <a:off x="376676" y="2536963"/>
            <a:ext cx="683510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76676" y="3769647"/>
            <a:ext cx="683510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76676" y="1317379"/>
            <a:ext cx="683510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968258" y="1128980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8258" y="23548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8258" y="35812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9309" y="1413391"/>
            <a:ext cx="285831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法治体系建设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127857" y="1289947"/>
            <a:ext cx="4501915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法治是社会主义核心价值观的制度基石，通过完善法律体系、严格执法和公正司法，为价值观践行提供刚性保障。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119309" y="2625544"/>
            <a:ext cx="2858315" cy="40233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政策制度协同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4127857" y="2515816"/>
            <a:ext cx="4501915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各级政府通过教育、经济、文化等政策协同发力，将核心价值观融入社会治理各环节，形成长效落实机制。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19515" y="3865659"/>
            <a:ext cx="285831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监督问责机制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129686" y="3733071"/>
            <a:ext cx="4500086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建立多维度考核评价体系，对违背核心价值观的行为进行问责，确保制度执行不偏离目标导向。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示范引领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58524" y="2039139"/>
            <a:ext cx="291785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核心价值观内涵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367860" y="2441475"/>
            <a:ext cx="291746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社会主义核心价值观包含国家、社会、个人三个层面，倡导富强、民主、文明、和谐等价值目标，是全社会共同遵循的道德准则。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1494566" y="3876672"/>
            <a:ext cx="6203869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示范引领作用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494566" y="4189078"/>
            <a:ext cx="6203869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先进典型和模范人物通过实际行动践行核心价值观，树立榜样，带动全社会形成崇德向善、见贤思齐的良好风尚。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5916628" y="2039139"/>
            <a:ext cx="291785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实践路径探索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5925676" y="2441475"/>
            <a:ext cx="291785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通过教育引导、文化熏陶、制度保障等多元方式，将核心价值观融入日常生活，转化为人们的情感认同和行为习惯。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1392459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A0A9B5"/>
          </a:solidFill>
          <a:ln/>
        </p:spPr>
      </p:sp>
      <p:sp>
        <p:nvSpPr>
          <p:cNvPr id="10" name="Shape 8"/>
          <p:cNvSpPr/>
          <p:nvPr/>
        </p:nvSpPr>
        <p:spPr>
          <a:xfrm>
            <a:off x="2928393" y="1663751"/>
            <a:ext cx="759066" cy="227001"/>
          </a:xfrm>
          <a:custGeom>
            <a:avLst/>
            <a:gdLst/>
            <a:ahLst/>
            <a:cxnLst/>
            <a:rect l="l" t="t" r="r" b="b"/>
            <a:pathLst>
              <a:path w="759066" h="227001">
                <a:moveTo>
                  <a:pt x="759066" y="0"/>
                </a:moveTo>
                <a:moveTo>
                  <a:pt x="759066" y="0"/>
                </a:moveTo>
                <a:lnTo>
                  <a:pt x="0" y="227001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1" name="Shape 9"/>
          <p:cNvSpPr/>
          <p:nvPr/>
        </p:nvSpPr>
        <p:spPr>
          <a:xfrm>
            <a:off x="6950563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929CAA"/>
          </a:solidFill>
          <a:ln/>
        </p:spPr>
      </p:sp>
      <p:sp>
        <p:nvSpPr>
          <p:cNvPr id="12" name="Shape 10"/>
          <p:cNvSpPr/>
          <p:nvPr/>
        </p:nvSpPr>
        <p:spPr>
          <a:xfrm>
            <a:off x="5526362" y="1674935"/>
            <a:ext cx="678595" cy="230448"/>
          </a:xfrm>
          <a:custGeom>
            <a:avLst/>
            <a:gdLst/>
            <a:ahLst/>
            <a:cxnLst/>
            <a:rect l="l" t="t" r="r" b="b"/>
            <a:pathLst>
              <a:path w="678595" h="230448">
                <a:moveTo>
                  <a:pt x="0" y="0"/>
                </a:moveTo>
                <a:moveTo>
                  <a:pt x="0" y="0"/>
                </a:moveTo>
                <a:lnTo>
                  <a:pt x="678595" y="230448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3" name="Shape 11"/>
          <p:cNvSpPr/>
          <p:nvPr/>
        </p:nvSpPr>
        <p:spPr>
          <a:xfrm>
            <a:off x="4171493" y="2926080"/>
            <a:ext cx="850392" cy="850392"/>
          </a:xfrm>
          <a:custGeom>
            <a:avLst/>
            <a:gdLst/>
            <a:ahLst/>
            <a:cxnLst/>
            <a:rect l="l" t="t" r="r" b="b"/>
            <a:pathLst>
              <a:path w="850392" h="850392">
                <a:moveTo>
                  <a:pt x="425196" y="0"/>
                </a:moveTo>
                <a:moveTo>
                  <a:pt x="425196" y="0"/>
                </a:moveTo>
                <a:cubicBezTo>
                  <a:pt x="659868" y="0"/>
                  <a:pt x="850392" y="190524"/>
                  <a:pt x="850392" y="425196"/>
                </a:cubicBezTo>
                <a:cubicBezTo>
                  <a:pt x="850392" y="659868"/>
                  <a:pt x="659868" y="850392"/>
                  <a:pt x="425196" y="850392"/>
                </a:cubicBezTo>
                <a:cubicBezTo>
                  <a:pt x="190524" y="850392"/>
                  <a:pt x="0" y="659868"/>
                  <a:pt x="0" y="425196"/>
                </a:cubicBezTo>
                <a:cubicBezTo>
                  <a:pt x="0" y="190524"/>
                  <a:pt x="190524" y="0"/>
                  <a:pt x="425196" y="0"/>
                </a:cubicBezTo>
                <a:close/>
              </a:path>
            </a:pathLst>
          </a:custGeom>
          <a:solidFill>
            <a:srgbClr val="929CAA"/>
          </a:solidFill>
          <a:ln/>
        </p:spPr>
      </p:sp>
      <p:sp>
        <p:nvSpPr>
          <p:cNvPr id="14" name="Shape 12"/>
          <p:cNvSpPr/>
          <p:nvPr/>
        </p:nvSpPr>
        <p:spPr>
          <a:xfrm>
            <a:off x="4596501" y="2471263"/>
            <a:ext cx="45720" cy="311213"/>
          </a:xfrm>
          <a:custGeom>
            <a:avLst/>
            <a:gdLst/>
            <a:ahLst/>
            <a:cxnLst/>
            <a:rect l="l" t="t" r="r" b="b"/>
            <a:pathLst>
              <a:path w="45720" h="311213">
                <a:moveTo>
                  <a:pt x="0" y="0"/>
                </a:moveTo>
                <a:moveTo>
                  <a:pt x="0" y="0"/>
                </a:moveTo>
                <a:lnTo>
                  <a:pt x="0" y="311213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95" y="1317721"/>
            <a:ext cx="400507" cy="400507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44" y="1345965"/>
            <a:ext cx="344018" cy="344018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3824808" y="812868"/>
            <a:ext cx="1543386" cy="1543386"/>
          </a:xfrm>
          <a:custGeom>
            <a:avLst/>
            <a:gdLst/>
            <a:ahLst/>
            <a:cxnLst/>
            <a:rect l="l" t="t" r="r" b="b"/>
            <a:pathLst>
              <a:path w="1543386" h="1543386">
                <a:moveTo>
                  <a:pt x="771693" y="0"/>
                </a:moveTo>
                <a:moveTo>
                  <a:pt x="771693" y="0"/>
                </a:moveTo>
                <a:cubicBezTo>
                  <a:pt x="1197602" y="0"/>
                  <a:pt x="1543386" y="345784"/>
                  <a:pt x="1543386" y="771693"/>
                </a:cubicBezTo>
                <a:cubicBezTo>
                  <a:pt x="1543386" y="1197602"/>
                  <a:pt x="1197602" y="1543386"/>
                  <a:pt x="771693" y="1543386"/>
                </a:cubicBezTo>
                <a:cubicBezTo>
                  <a:pt x="345784" y="1543386"/>
                  <a:pt x="0" y="1197602"/>
                  <a:pt x="0" y="771693"/>
                </a:cubicBezTo>
                <a:cubicBezTo>
                  <a:pt x="0" y="345784"/>
                  <a:pt x="345784" y="0"/>
                  <a:pt x="771693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07" y="1200067"/>
            <a:ext cx="768987" cy="768987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949" y="314553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4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核心要义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4926" y="4742354"/>
            <a:ext cx="8276745" cy="45720"/>
          </a:xfrm>
          <a:custGeom>
            <a:avLst/>
            <a:gdLst/>
            <a:ahLst/>
            <a:cxnLst/>
            <a:rect l="l" t="t" r="r" b="b"/>
            <a:pathLst>
              <a:path w="8276745" h="45720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C21401"/>
            </a:solidFill>
            <a:prstDash val="solid"/>
            <a:headEnd type="none"/>
            <a:tailEnd type="arrow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Text 3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Shape 4"/>
          <p:cNvSpPr/>
          <p:nvPr/>
        </p:nvSpPr>
        <p:spPr>
          <a:xfrm>
            <a:off x="676160" y="2980305"/>
            <a:ext cx="2409598" cy="45720"/>
          </a:xfrm>
          <a:custGeom>
            <a:avLst/>
            <a:gdLst/>
            <a:ahLst/>
            <a:cxnLst/>
            <a:rect l="l" t="t" r="r" b="b"/>
            <a:pathLst>
              <a:path w="2409598" h="45720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C21401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C21401"/>
          </a:solidFill>
          <a:ln w="9525">
            <a:solidFill>
              <a:srgbClr val="C21401">
                <a:alpha val="45882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8"/>
          <p:cNvSpPr/>
          <p:nvPr/>
        </p:nvSpPr>
        <p:spPr>
          <a:xfrm>
            <a:off x="3631232" y="2309052"/>
            <a:ext cx="1690182" cy="45720"/>
          </a:xfrm>
          <a:custGeom>
            <a:avLst/>
            <a:gdLst/>
            <a:ahLst/>
            <a:cxnLst/>
            <a:rect l="l" t="t" r="r" b="b"/>
            <a:pathLst>
              <a:path w="1690182" h="45720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5" name="Text 11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5975939" y="2970746"/>
            <a:ext cx="2440269" cy="45720"/>
          </a:xfrm>
          <a:custGeom>
            <a:avLst/>
            <a:gdLst/>
            <a:ahLst/>
            <a:cxnLst/>
            <a:rect l="l" t="t" r="r" b="b"/>
            <a:pathLst>
              <a:path w="2440269" h="45720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C21401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国家层面价值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577537" y="3028493"/>
            <a:ext cx="266676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富强、民主、文明、和谐是国家发展目标，体现社会主义现代化建设的本质要求，统领全局发展方向。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社会层面价值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2404769"/>
            <a:ext cx="199389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自由、平等、公正、法治是社会运行准则，保障人民权益，维护社会秩序，促进全面进步。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个人层面价值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5924043" y="3018934"/>
            <a:ext cx="264498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爱国、敬业、诚信、友善是公民道德规范，引导行为准则，凝聚精神力量，推动社会和谐。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时代价值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4" y="1029120"/>
            <a:ext cx="2448981" cy="65306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5" y="1366822"/>
            <a:ext cx="2630933" cy="30798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6703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2"/>
          <p:cNvSpPr/>
          <p:nvPr/>
        </p:nvSpPr>
        <p:spPr>
          <a:xfrm>
            <a:off x="760497" y="4436996"/>
            <a:ext cx="1580293" cy="45720"/>
          </a:xfrm>
          <a:custGeom>
            <a:avLst/>
            <a:gdLst/>
            <a:ahLst/>
            <a:cxnLst/>
            <a:rect l="l" t="t" r="r" b="b"/>
            <a:pathLst>
              <a:path w="1580293" h="45720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583982" y="3376834"/>
            <a:ext cx="505627" cy="505627"/>
          </a:xfrm>
          <a:custGeom>
            <a:avLst/>
            <a:gdLst/>
            <a:ahLst/>
            <a:cxnLst/>
            <a:rect l="l" t="t" r="r" b="b"/>
            <a:pathLst>
              <a:path w="505627" h="505627">
                <a:moveTo>
                  <a:pt x="252813" y="0"/>
                </a:moveTo>
                <a:moveTo>
                  <a:pt x="252813" y="0"/>
                </a:moveTo>
                <a:cubicBezTo>
                  <a:pt x="392345" y="0"/>
                  <a:pt x="505627" y="113282"/>
                  <a:pt x="505627" y="252813"/>
                </a:cubicBezTo>
                <a:cubicBezTo>
                  <a:pt x="505627" y="392345"/>
                  <a:pt x="392345" y="505627"/>
                  <a:pt x="252813" y="505627"/>
                </a:cubicBezTo>
                <a:cubicBezTo>
                  <a:pt x="113282" y="505627"/>
                  <a:pt x="0" y="392345"/>
                  <a:pt x="0" y="252813"/>
                </a:cubicBezTo>
                <a:cubicBezTo>
                  <a:pt x="0" y="113282"/>
                  <a:pt x="113282" y="0"/>
                  <a:pt x="252813" y="0"/>
                </a:cubicBezTo>
                <a:close/>
              </a:path>
            </a:pathLst>
          </a:custGeom>
          <a:solidFill>
            <a:srgbClr val="C21401"/>
          </a:solidFill>
          <a:ln w="104775">
            <a:solidFill>
              <a:srgbClr val="C21401">
                <a:alpha val="14118"/>
              </a:srgbClr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086" y="3486938"/>
            <a:ext cx="285419" cy="28541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315" y="1029120"/>
            <a:ext cx="2448981" cy="653062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726" y="1366822"/>
            <a:ext cx="2630933" cy="30798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97043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2" name="Shape 5"/>
          <p:cNvSpPr/>
          <p:nvPr/>
        </p:nvSpPr>
        <p:spPr>
          <a:xfrm>
            <a:off x="3760838" y="4436996"/>
            <a:ext cx="1580293" cy="45720"/>
          </a:xfrm>
          <a:custGeom>
            <a:avLst/>
            <a:gdLst/>
            <a:ahLst/>
            <a:cxnLst/>
            <a:rect l="l" t="t" r="r" b="b"/>
            <a:pathLst>
              <a:path w="1580293" h="45720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5574664" y="3376834"/>
            <a:ext cx="505627" cy="505627"/>
          </a:xfrm>
          <a:custGeom>
            <a:avLst/>
            <a:gdLst/>
            <a:ahLst/>
            <a:cxnLst/>
            <a:rect l="l" t="t" r="r" b="b"/>
            <a:pathLst>
              <a:path w="505627" h="505627">
                <a:moveTo>
                  <a:pt x="252813" y="0"/>
                </a:moveTo>
                <a:moveTo>
                  <a:pt x="252813" y="0"/>
                </a:moveTo>
                <a:cubicBezTo>
                  <a:pt x="392345" y="0"/>
                  <a:pt x="505627" y="113282"/>
                  <a:pt x="505627" y="252813"/>
                </a:cubicBezTo>
                <a:cubicBezTo>
                  <a:pt x="505627" y="392345"/>
                  <a:pt x="392345" y="505627"/>
                  <a:pt x="252813" y="505627"/>
                </a:cubicBezTo>
                <a:cubicBezTo>
                  <a:pt x="113282" y="505627"/>
                  <a:pt x="0" y="392345"/>
                  <a:pt x="0" y="252813"/>
                </a:cubicBezTo>
                <a:cubicBezTo>
                  <a:pt x="0" y="113282"/>
                  <a:pt x="113282" y="0"/>
                  <a:pt x="252813" y="0"/>
                </a:cubicBezTo>
                <a:close/>
              </a:path>
            </a:pathLst>
          </a:custGeom>
          <a:solidFill>
            <a:srgbClr val="C21401"/>
          </a:solidFill>
          <a:ln w="104775">
            <a:solidFill>
              <a:srgbClr val="C21401">
                <a:alpha val="14118"/>
              </a:srgbClr>
            </a:solidFill>
            <a:prstDash val="solid"/>
          </a:ln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767" y="3486938"/>
            <a:ext cx="285419" cy="285419"/>
          </a:xfrm>
          <a:prstGeom prst="rect">
            <a:avLst/>
          </a:prstGeom>
        </p:spPr>
      </p:pic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513" y="1029120"/>
            <a:ext cx="2448981" cy="653062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924" y="1366822"/>
            <a:ext cx="2630933" cy="307983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196241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i="1" dirty="0">
                <a:solidFill>
                  <a:srgbClr val="C21401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8" name="Shape 8"/>
          <p:cNvSpPr/>
          <p:nvPr/>
        </p:nvSpPr>
        <p:spPr>
          <a:xfrm>
            <a:off x="6760036" y="4436996"/>
            <a:ext cx="1580293" cy="45720"/>
          </a:xfrm>
          <a:custGeom>
            <a:avLst/>
            <a:gdLst/>
            <a:ahLst/>
            <a:cxnLst/>
            <a:rect l="l" t="t" r="r" b="b"/>
            <a:pathLst>
              <a:path w="1580293" h="45720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9" name="Text 9"/>
          <p:cNvSpPr/>
          <p:nvPr/>
        </p:nvSpPr>
        <p:spPr>
          <a:xfrm>
            <a:off x="665493" y="1167303"/>
            <a:ext cx="1864901" cy="37669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核心价值观内涵</a:t>
            </a:r>
            <a:endParaRPr lang="en-US" sz="1440" dirty="0"/>
          </a:p>
        </p:txBody>
      </p:sp>
      <p:sp>
        <p:nvSpPr>
          <p:cNvPr id="20" name="Text 10"/>
          <p:cNvSpPr/>
          <p:nvPr/>
        </p:nvSpPr>
        <p:spPr>
          <a:xfrm>
            <a:off x="405148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社会主义核心价值观包含国家、社会、个人三个层面的价值准则，凝聚了当代中国精神，是全体人民共同认同的价值追求。</a:t>
            </a:r>
            <a:endParaRPr lang="en-US" sz="1440" dirty="0"/>
          </a:p>
        </p:txBody>
      </p:sp>
      <p:sp>
        <p:nvSpPr>
          <p:cNvPr id="21" name="Text 11"/>
          <p:cNvSpPr/>
          <p:nvPr/>
        </p:nvSpPr>
        <p:spPr>
          <a:xfrm>
            <a:off x="3593947" y="1157644"/>
            <a:ext cx="1900844" cy="39601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时代引领作用</a:t>
            </a:r>
            <a:endParaRPr lang="en-US" sz="1440" dirty="0"/>
          </a:p>
        </p:txBody>
      </p:sp>
      <p:sp>
        <p:nvSpPr>
          <p:cNvPr id="22" name="Text 12"/>
          <p:cNvSpPr/>
          <p:nvPr/>
        </p:nvSpPr>
        <p:spPr>
          <a:xfrm>
            <a:off x="3405489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在全球化与多元文化背景下，社会主义核心价值观为社会发展提供思想指引，增强文化自信，推动构建人类命运共同体。</a:t>
            </a:r>
            <a:endParaRPr lang="en-US" sz="1440" dirty="0"/>
          </a:p>
        </p:txBody>
      </p:sp>
      <p:sp>
        <p:nvSpPr>
          <p:cNvPr id="23" name="Text 13"/>
          <p:cNvSpPr/>
          <p:nvPr/>
        </p:nvSpPr>
        <p:spPr>
          <a:xfrm>
            <a:off x="6584160" y="1162473"/>
            <a:ext cx="1936787" cy="37669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实践转化路径</a:t>
            </a:r>
            <a:endParaRPr lang="en-US" sz="1440" dirty="0"/>
          </a:p>
        </p:txBody>
      </p:sp>
      <p:sp>
        <p:nvSpPr>
          <p:cNvPr id="24" name="Text 14"/>
          <p:cNvSpPr/>
          <p:nvPr/>
        </p:nvSpPr>
        <p:spPr>
          <a:xfrm>
            <a:off x="6404687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通过教育引导、制度保障、文化熏陶等方式，将核心价值观融入社会治理，转化为人们的情感认同和行为习惯。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社会主义核心价值观概述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未来方向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8017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895074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C21401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C21401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761" y="968786"/>
            <a:ext cx="2624757" cy="373904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6842213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深化理论创新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470182" y="1990650"/>
            <a:ext cx="2309522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持续推进社会主义核心价值观的理论研究，结合时代需求创新阐释方式，为实践提供科学指导。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强化教育实践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3417107" y="1990650"/>
            <a:ext cx="2309786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将核心价值观融入国民教育全过程，通过多元化实践路径增强全民认同感与践行力。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推动国际传播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6364247" y="1990650"/>
            <a:ext cx="2309786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借助文化输出与全球对话，向世界展示中国价值观的普适性与先进性，提升文化软实力。</a:t>
            </a:r>
            <a:endParaRPr lang="en-US" sz="14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6091" y="1944547"/>
            <a:ext cx="4313208" cy="108813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752" b="1" dirty="0">
                <a:solidFill>
                  <a:srgbClr val="FFFFFF">
                    <a:alpha val="1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THANKS！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184751" y="1811959"/>
            <a:ext cx="3275888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3888" b="1" spc="144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感谢观看！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566160" y="4677156"/>
            <a:ext cx="2011680" cy="280470"/>
          </a:xfrm>
          <a:custGeom>
            <a:avLst/>
            <a:gdLst/>
            <a:ahLst/>
            <a:cxnLst/>
            <a:rect l="l" t="t" r="r" b="b"/>
            <a:pathLst>
              <a:path w="2011680" h="280470">
                <a:moveTo>
                  <a:pt x="140235" y="0"/>
                </a:moveTo>
                <a:moveTo>
                  <a:pt x="140235" y="0"/>
                </a:moveTo>
                <a:lnTo>
                  <a:pt x="1871445" y="0"/>
                </a:lnTo>
                <a:quadBezTo>
                  <a:pt x="2011680" y="0"/>
                  <a:pt x="2011680" y="140235"/>
                </a:quadBezTo>
                <a:lnTo>
                  <a:pt x="2011680" y="140235"/>
                </a:lnTo>
                <a:quadBezTo>
                  <a:pt x="2011680" y="280470"/>
                  <a:pt x="1871445" y="280470"/>
                </a:quadBezTo>
                <a:lnTo>
                  <a:pt x="140235" y="280470"/>
                </a:lnTo>
                <a:quadBezTo>
                  <a:pt x="0" y="280470"/>
                  <a:pt x="0" y="140235"/>
                </a:quadBezTo>
                <a:lnTo>
                  <a:pt x="0" y="140235"/>
                </a:lnTo>
                <a:quadBezTo>
                  <a:pt x="0" y="0"/>
                  <a:pt x="140235" y="0"/>
                </a:quadBezTo>
                <a:close/>
              </a:path>
            </a:pathLst>
          </a:custGeom>
          <a:solidFill>
            <a:srgbClr val="333333">
              <a:alpha val="7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566160" y="4594860"/>
            <a:ext cx="2011680" cy="40233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37143"/>
              </a:lnSpc>
              <a:spcBef>
                <a:spcPts val="360"/>
              </a:spcBef>
              <a:buNone/>
            </a:pPr>
            <a:r>
              <a:rPr lang="en-US" sz="1008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内容由AI生成，请仔细甄别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定义与内涵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0" y="1177557"/>
            <a:ext cx="8485441" cy="9590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93066" y="1106493"/>
            <a:ext cx="682508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5" name="Shape 2"/>
          <p:cNvSpPr/>
          <p:nvPr/>
        </p:nvSpPr>
        <p:spPr>
          <a:xfrm>
            <a:off x="8821224" y="1379939"/>
            <a:ext cx="45720" cy="530087"/>
          </a:xfrm>
          <a:custGeom>
            <a:avLst/>
            <a:gdLst/>
            <a:ahLst/>
            <a:cxnLst/>
            <a:rect l="l" t="t" r="r" b="b"/>
            <a:pathLst>
              <a:path w="45720"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17789" y="967604"/>
            <a:ext cx="4236009" cy="417704"/>
          </a:xfrm>
          <a:custGeom>
            <a:avLst/>
            <a:gdLst/>
            <a:ahLst/>
            <a:cxnLst/>
            <a:rect l="l" t="t" r="r" b="b"/>
            <a:pathLst>
              <a:path w="4236009" h="417704">
                <a:moveTo>
                  <a:pt x="128110" y="0"/>
                </a:moveTo>
                <a:moveTo>
                  <a:pt x="128110" y="0"/>
                </a:moveTo>
                <a:lnTo>
                  <a:pt x="4107899" y="0"/>
                </a:lnTo>
                <a:quadBezTo>
                  <a:pt x="4236009" y="0"/>
                  <a:pt x="4236009" y="128110"/>
                </a:quadBezTo>
                <a:lnTo>
                  <a:pt x="4236009" y="289594"/>
                </a:lnTo>
                <a:quadBezTo>
                  <a:pt x="4236009" y="417704"/>
                  <a:pt x="4107899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7" name="Shape 4"/>
          <p:cNvSpPr/>
          <p:nvPr/>
        </p:nvSpPr>
        <p:spPr>
          <a:xfrm>
            <a:off x="5119699" y="1356828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C21401">
                <a:alpha val="10196"/>
              </a:srgbClr>
            </a:solidFill>
            <a:prstDash val="solid"/>
            <a:headEnd type="none"/>
            <a:tailEnd type="none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1" y="2483684"/>
            <a:ext cx="8485441" cy="9590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0731" y="2412620"/>
            <a:ext cx="682508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Shape 6"/>
          <p:cNvSpPr/>
          <p:nvPr/>
        </p:nvSpPr>
        <p:spPr>
          <a:xfrm>
            <a:off x="355674" y="2688063"/>
            <a:ext cx="45720" cy="530087"/>
          </a:xfrm>
          <a:custGeom>
            <a:avLst/>
            <a:gdLst/>
            <a:ahLst/>
            <a:cxnLst/>
            <a:rect l="l" t="t" r="r" b="b"/>
            <a:pathLst>
              <a:path w="45720"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FF920E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4181712" y="2274832"/>
            <a:ext cx="4235897" cy="417704"/>
          </a:xfrm>
          <a:custGeom>
            <a:avLst/>
            <a:gdLst/>
            <a:ahLst/>
            <a:cxnLst/>
            <a:rect l="l" t="t" r="r" b="b"/>
            <a:pathLst>
              <a:path w="4235897" h="417704">
                <a:moveTo>
                  <a:pt x="128110" y="0"/>
                </a:moveTo>
                <a:moveTo>
                  <a:pt x="128110" y="0"/>
                </a:moveTo>
                <a:lnTo>
                  <a:pt x="4107787" y="0"/>
                </a:lnTo>
                <a:quadBezTo>
                  <a:pt x="4235897" y="0"/>
                  <a:pt x="4235897" y="128110"/>
                </a:quadBezTo>
                <a:lnTo>
                  <a:pt x="4235897" y="289594"/>
                </a:lnTo>
                <a:quadBezTo>
                  <a:pt x="4235897" y="417704"/>
                  <a:pt x="4107787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FF920E"/>
          </a:solidFill>
          <a:ln/>
        </p:spPr>
      </p:sp>
      <p:sp>
        <p:nvSpPr>
          <p:cNvPr id="12" name="Shape 8"/>
          <p:cNvSpPr/>
          <p:nvPr/>
        </p:nvSpPr>
        <p:spPr>
          <a:xfrm>
            <a:off x="2950918" y="2649816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C21401">
                <a:alpha val="10196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58" y="3790912"/>
            <a:ext cx="8485441" cy="9590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66008" y="3719848"/>
            <a:ext cx="682508" cy="10332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464" b="1" i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5" name="Shape 10"/>
          <p:cNvSpPr/>
          <p:nvPr/>
        </p:nvSpPr>
        <p:spPr>
          <a:xfrm>
            <a:off x="8794166" y="3993294"/>
            <a:ext cx="45720" cy="530087"/>
          </a:xfrm>
          <a:custGeom>
            <a:avLst/>
            <a:gdLst/>
            <a:ahLst/>
            <a:cxnLst/>
            <a:rect l="l" t="t" r="r" b="b"/>
            <a:pathLst>
              <a:path w="45720"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135088" y="3951197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C21401">
                <a:alpha val="1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490731" y="3580959"/>
            <a:ext cx="4235897" cy="417704"/>
          </a:xfrm>
          <a:custGeom>
            <a:avLst/>
            <a:gdLst/>
            <a:ahLst/>
            <a:cxnLst/>
            <a:rect l="l" t="t" r="r" b="b"/>
            <a:pathLst>
              <a:path w="4235897" h="417704">
                <a:moveTo>
                  <a:pt x="128110" y="0"/>
                </a:moveTo>
                <a:moveTo>
                  <a:pt x="128110" y="0"/>
                </a:moveTo>
                <a:lnTo>
                  <a:pt x="4107787" y="0"/>
                </a:lnTo>
                <a:quadBezTo>
                  <a:pt x="4235897" y="0"/>
                  <a:pt x="4235897" y="128110"/>
                </a:quadBezTo>
                <a:lnTo>
                  <a:pt x="4235897" y="289594"/>
                </a:lnTo>
                <a:quadBezTo>
                  <a:pt x="4235897" y="417704"/>
                  <a:pt x="4107787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8" name="Text 13"/>
          <p:cNvSpPr/>
          <p:nvPr/>
        </p:nvSpPr>
        <p:spPr>
          <a:xfrm>
            <a:off x="517789" y="967604"/>
            <a:ext cx="4235897" cy="38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核心价值观定义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517789" y="1378221"/>
            <a:ext cx="7137907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社会主义核心价值观是中国特色社会主义的价值引领，包含国家、社会、公民三个层面的价值要求，凝聚全社会共识。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4181712" y="2289072"/>
            <a:ext cx="4235897" cy="38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国家层面内涵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1179396" y="2692365"/>
            <a:ext cx="7212987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富强、民主、文明、和谐是国家发展目标，体现社会主义现代化建设的根本价值取向。</a:t>
            </a:r>
            <a:endParaRPr lang="en-US" sz="1440" dirty="0"/>
          </a:p>
        </p:txBody>
      </p:sp>
      <p:sp>
        <p:nvSpPr>
          <p:cNvPr id="22" name="Text 17"/>
          <p:cNvSpPr/>
          <p:nvPr/>
        </p:nvSpPr>
        <p:spPr>
          <a:xfrm>
            <a:off x="490731" y="3580959"/>
            <a:ext cx="4235897" cy="38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社会与公民层面</a:t>
            </a:r>
            <a:endParaRPr lang="en-US" sz="1440" dirty="0"/>
          </a:p>
        </p:txBody>
      </p:sp>
      <p:sp>
        <p:nvSpPr>
          <p:cNvPr id="23" name="Text 18"/>
          <p:cNvSpPr/>
          <p:nvPr/>
        </p:nvSpPr>
        <p:spPr>
          <a:xfrm>
            <a:off x="490731" y="3991576"/>
            <a:ext cx="7192023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自由、平等、公正、法治是社会运行准则，爱国、敬业、诚信、友善是公民基本道德规范。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提出背景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5027" y="1359647"/>
            <a:ext cx="2628479" cy="3203954"/>
          </a:xfrm>
          <a:custGeom>
            <a:avLst/>
            <a:gdLst/>
            <a:ahLst/>
            <a:cxnLst/>
            <a:rect l="l" t="t" r="r" b="b"/>
            <a:pathLst>
              <a:path w="2628479" h="3203954">
                <a:moveTo>
                  <a:pt x="0" y="0"/>
                </a:moveTo>
                <a:moveTo>
                  <a:pt x="0" y="0"/>
                </a:moveTo>
                <a:lnTo>
                  <a:pt x="2628479" y="0"/>
                </a:lnTo>
                <a:lnTo>
                  <a:pt x="2628479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26084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5" name="Text 3"/>
          <p:cNvSpPr/>
          <p:nvPr/>
        </p:nvSpPr>
        <p:spPr>
          <a:xfrm>
            <a:off x="335228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2322804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247065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FF920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247065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FF920E"/>
          </a:solidFill>
          <a:ln/>
        </p:spPr>
      </p:sp>
      <p:sp>
        <p:nvSpPr>
          <p:cNvPr id="9" name="Text 7"/>
          <p:cNvSpPr/>
          <p:nvPr/>
        </p:nvSpPr>
        <p:spPr>
          <a:xfrm>
            <a:off x="3246804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34380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6175300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C2140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5300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13" name="Text 11"/>
          <p:cNvSpPr/>
          <p:nvPr/>
        </p:nvSpPr>
        <p:spPr>
          <a:xfrm>
            <a:off x="6175492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163068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56962" y="1248291"/>
            <a:ext cx="25065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时代发展需求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420386" y="1942867"/>
            <a:ext cx="2364127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社会主义核心价值观的提出顺应了当代中国社会转型与全球化挑战，旨在凝聚全民共识，引领社会思潮，推动国家治理现代化。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368538" y="1248291"/>
            <a:ext cx="247294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理论传承创新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331962" y="1942867"/>
            <a:ext cx="235221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基于马克思主义指导思想和中华优秀传统文化根基，社会主义核心价值观提炼出12个价值范畴，实现了理论继承与时代创新的统一。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6297226" y="1248291"/>
            <a:ext cx="245057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实践指导意义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60650" y="1942867"/>
            <a:ext cx="2364127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作为国家软实力的核心内容，社会主义核心价值观为社会发展提供价值准则，是精神文明建设与公民道德培育的行动纲领。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重要意义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7" y="995360"/>
            <a:ext cx="2768058" cy="36123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247702" y="4604330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610512" y="2057346"/>
            <a:ext cx="2189321" cy="45720"/>
          </a:xfrm>
          <a:custGeom>
            <a:avLst/>
            <a:gdLst/>
            <a:ahLst/>
            <a:cxnLst/>
            <a:rect l="l" t="t" r="r" b="b"/>
            <a:pathLst>
              <a:path w="2189321" h="45720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C21401">
                <a:alpha val="58824"/>
              </a:srgbClr>
            </a:solidFill>
            <a:prstDash val="solid"/>
            <a:headEnd type="none"/>
            <a:tailEnd type="none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57" y="995360"/>
            <a:ext cx="1002281" cy="125285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971" y="1017214"/>
            <a:ext cx="2768058" cy="3612311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132516" y="4621778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FF920E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3495326" y="2074794"/>
            <a:ext cx="2189321" cy="45720"/>
          </a:xfrm>
          <a:custGeom>
            <a:avLst/>
            <a:gdLst/>
            <a:ahLst/>
            <a:cxnLst/>
            <a:rect l="l" t="t" r="r" b="b"/>
            <a:pathLst>
              <a:path w="2189321" h="45720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FF920E">
                <a:alpha val="58824"/>
              </a:srgbClr>
            </a:solidFill>
            <a:prstDash val="solid"/>
            <a:headEnd type="none"/>
            <a:tailEnd type="none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971" y="1012808"/>
            <a:ext cx="1002281" cy="125285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785" y="1006287"/>
            <a:ext cx="2768058" cy="3612311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7017330" y="4613054"/>
            <a:ext cx="828261" cy="45720"/>
          </a:xfrm>
          <a:custGeom>
            <a:avLst/>
            <a:gdLst/>
            <a:ahLst/>
            <a:cxnLst/>
            <a:rect l="l" t="t" r="r" b="b"/>
            <a:pathLst>
              <a:path w="828261" h="45720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C21401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6380141" y="2066070"/>
            <a:ext cx="2189321" cy="45720"/>
          </a:xfrm>
          <a:custGeom>
            <a:avLst/>
            <a:gdLst/>
            <a:ahLst/>
            <a:cxnLst/>
            <a:rect l="l" t="t" r="r" b="b"/>
            <a:pathLst>
              <a:path w="2189321" h="45720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C21401">
                <a:alpha val="58824"/>
              </a:srgbClr>
            </a:solidFill>
            <a:prstDash val="solid"/>
            <a:headEnd type="none"/>
            <a:tailEnd type="none"/>
          </a:ln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785" y="1004084"/>
            <a:ext cx="1002281" cy="12528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6067" y="1371943"/>
            <a:ext cx="1979404" cy="35556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核心价值观内涵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397476" y="2220901"/>
            <a:ext cx="2547995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社会主义核心价值观包含国家、社会、个人三个层面的价值要求，是中国特色社会主义的价值引领和精神纽带。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850882" y="1343872"/>
            <a:ext cx="1979404" cy="383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社会凝聚作用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3282290" y="2238349"/>
            <a:ext cx="2547995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社会主义核心价值观通过统一价值标准，增强社会认同感，促进民族团结与社会和谐稳定。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735696" y="1343872"/>
            <a:ext cx="1979404" cy="35556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发展指导意义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6167105" y="2229625"/>
            <a:ext cx="2547995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为现代化建设提供价值支撑，推动物质文明与精神文明协调发展，实现民族复兴的深层动力。</a:t>
            </a:r>
            <a:endParaRPr lang="en-US" sz="144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290" y="1199069"/>
            <a:ext cx="326441" cy="280721"/>
          </a:xfrm>
          <a:prstGeom prst="rect">
            <a:avLst/>
          </a:prstGeom>
        </p:spPr>
      </p:pic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537" y="1212952"/>
            <a:ext cx="272491" cy="272491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08" y="1192378"/>
            <a:ext cx="296266" cy="2505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gw-dx.xf-yun.com/api/v1/sparkdesk/_1735891731324-0536903841615161.png?authorization=c2ltcGxlLWp3dCBhaz1zcGFya2Rlc2s4MDAwMDAwMDAwMDE7ZXhwPTMzMTI2OTE3MzE7YWxnbz1obWFjLXNoYTI1NjtzaWc9NGJnT2Q1aVd4WkdKakcyNTRMQ3BXRHNLTTBTOW5xWC8zZGkzaTRrR3E0ST0=&amp;x_location=7YfmxI7B7uKO7jlRxIftd60a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6" y="1742904"/>
            <a:ext cx="3640088" cy="1657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06914" y="893245"/>
            <a:ext cx="3088032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86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112895" y="2503301"/>
            <a:ext cx="6918211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国家层面价值目标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富强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4023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C21401">
              <a:alpha val="1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07175" y="1347658"/>
            <a:ext cx="1362233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240367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FF920E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322826" y="1347658"/>
            <a:ext cx="1104990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156388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C21401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29333" y="1347658"/>
            <a:ext cx="1333989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4023" y="1947106"/>
            <a:ext cx="2653589" cy="466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国家富强的内涵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4023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富强是国家繁荣昌盛、人民幸福安康的基础，体现为经济实力雄厚、科技水平先进、国防力量强大以及国际影响力显著提升。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40530" y="1947106"/>
            <a:ext cx="265342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920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经济建设成就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40530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改革开放以来，我国经济持续高速增长，GDP总量跃居世界前列，基础设施建设日新月异，为富强奠定了坚实基础。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156181" y="1947106"/>
            <a:ext cx="237744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科技与创新驱动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156181" y="2459170"/>
            <a:ext cx="2516103" cy="84124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科技创新是富强的核心动力，我国在航天、高铁、5G等领域取得突破性进展，推动综合国力不断提升。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12" y="131847"/>
            <a:ext cx="7073522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602916" y="1833635"/>
            <a:ext cx="6312484" cy="26624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7145" y="1457198"/>
            <a:ext cx="2975372" cy="3038875"/>
          </a:xfrm>
          <a:custGeom>
            <a:avLst/>
            <a:gdLst/>
            <a:ahLst/>
            <a:cxnLst/>
            <a:rect l="l" t="t" r="r" b="b"/>
            <a:pathLst>
              <a:path w="2975372" h="3038875">
                <a:moveTo>
                  <a:pt x="426003" y="0"/>
                </a:moveTo>
                <a:moveTo>
                  <a:pt x="426003" y="0"/>
                </a:moveTo>
                <a:lnTo>
                  <a:pt x="2549369" y="0"/>
                </a:lnTo>
                <a:quadBezTo>
                  <a:pt x="2975372" y="0"/>
                  <a:pt x="2975372" y="426003"/>
                </a:quadBezTo>
                <a:lnTo>
                  <a:pt x="2975372" y="2612872"/>
                </a:lnTo>
                <a:quadBezTo>
                  <a:pt x="2975372" y="3038875"/>
                  <a:pt x="2549369" y="3038875"/>
                </a:quadBezTo>
                <a:lnTo>
                  <a:pt x="426003" y="3038875"/>
                </a:lnTo>
                <a:quadBezTo>
                  <a:pt x="0" y="3038875"/>
                  <a:pt x="0" y="2612872"/>
                </a:quadBezTo>
                <a:lnTo>
                  <a:pt x="0" y="426003"/>
                </a:lnTo>
                <a:quadBezTo>
                  <a:pt x="0" y="0"/>
                  <a:pt x="426003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C2140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0006" y="1073576"/>
            <a:ext cx="2431855" cy="649248"/>
          </a:xfrm>
          <a:custGeom>
            <a:avLst/>
            <a:gdLst/>
            <a:ahLst/>
            <a:cxnLst/>
            <a:rect l="l" t="t" r="r" b="b"/>
            <a:pathLst>
              <a:path w="2431855" h="649248">
                <a:moveTo>
                  <a:pt x="161595" y="0"/>
                </a:moveTo>
                <a:moveTo>
                  <a:pt x="161595" y="0"/>
                </a:moveTo>
                <a:lnTo>
                  <a:pt x="2270260" y="0"/>
                </a:lnTo>
                <a:quadBezTo>
                  <a:pt x="2431855" y="0"/>
                  <a:pt x="2431855" y="161595"/>
                </a:quadBezTo>
                <a:lnTo>
                  <a:pt x="2431855" y="487653"/>
                </a:lnTo>
                <a:quadBezTo>
                  <a:pt x="2431855" y="649248"/>
                  <a:pt x="2270260" y="649248"/>
                </a:quadBezTo>
                <a:lnTo>
                  <a:pt x="161595" y="649248"/>
                </a:lnTo>
                <a:quadBezTo>
                  <a:pt x="0" y="649248"/>
                  <a:pt x="0" y="487653"/>
                </a:quadBezTo>
                <a:lnTo>
                  <a:pt x="0" y="161595"/>
                </a:lnTo>
                <a:quadBezTo>
                  <a:pt x="0" y="0"/>
                  <a:pt x="161595" y="0"/>
                </a:quadBezTo>
                <a:close/>
              </a:path>
            </a:pathLst>
          </a:custGeom>
          <a:solidFill>
            <a:srgbClr val="C21401"/>
          </a:solidFill>
          <a:ln/>
        </p:spPr>
      </p:sp>
      <p:sp>
        <p:nvSpPr>
          <p:cNvPr id="6" name="Shape 3"/>
          <p:cNvSpPr/>
          <p:nvPr/>
        </p:nvSpPr>
        <p:spPr>
          <a:xfrm>
            <a:off x="3380991" y="1932994"/>
            <a:ext cx="5422275" cy="493149"/>
          </a:xfrm>
          <a:custGeom>
            <a:avLst/>
            <a:gdLst/>
            <a:ahLst/>
            <a:cxnLst/>
            <a:rect l="l" t="t" r="r" b="b"/>
            <a:pathLst>
              <a:path w="5422275" h="493149">
                <a:moveTo>
                  <a:pt x="163994" y="0"/>
                </a:moveTo>
                <a:moveTo>
                  <a:pt x="163994" y="0"/>
                </a:moveTo>
                <a:lnTo>
                  <a:pt x="5258282" y="0"/>
                </a:lnTo>
                <a:quadBezTo>
                  <a:pt x="5422275" y="0"/>
                  <a:pt x="5422275" y="138948"/>
                </a:quadBezTo>
                <a:lnTo>
                  <a:pt x="5422275" y="354201"/>
                </a:lnTo>
                <a:quadBezTo>
                  <a:pt x="5422275" y="493149"/>
                  <a:pt x="5258282" y="493149"/>
                </a:quadBezTo>
                <a:lnTo>
                  <a:pt x="163994" y="493149"/>
                </a:lnTo>
                <a:quadBezTo>
                  <a:pt x="0" y="493149"/>
                  <a:pt x="0" y="354201"/>
                </a:quadBezTo>
                <a:lnTo>
                  <a:pt x="0" y="138948"/>
                </a:lnTo>
                <a:quadBezTo>
                  <a:pt x="0" y="0"/>
                  <a:pt x="163994" y="0"/>
                </a:quad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90" y="2061925"/>
            <a:ext cx="254203" cy="25420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3380991" y="3155397"/>
            <a:ext cx="5422275" cy="493149"/>
          </a:xfrm>
          <a:custGeom>
            <a:avLst/>
            <a:gdLst/>
            <a:ahLst/>
            <a:cxnLst/>
            <a:rect l="l" t="t" r="r" b="b"/>
            <a:pathLst>
              <a:path w="5422275" h="493149">
                <a:moveTo>
                  <a:pt x="163994" y="0"/>
                </a:moveTo>
                <a:moveTo>
                  <a:pt x="163994" y="0"/>
                </a:moveTo>
                <a:lnTo>
                  <a:pt x="5258282" y="0"/>
                </a:lnTo>
                <a:quadBezTo>
                  <a:pt x="5422275" y="0"/>
                  <a:pt x="5422275" y="138948"/>
                </a:quadBezTo>
                <a:lnTo>
                  <a:pt x="5422275" y="354201"/>
                </a:lnTo>
                <a:quadBezTo>
                  <a:pt x="5422275" y="493149"/>
                  <a:pt x="5258282" y="493149"/>
                </a:quadBezTo>
                <a:lnTo>
                  <a:pt x="163994" y="493149"/>
                </a:lnTo>
                <a:quadBezTo>
                  <a:pt x="0" y="493149"/>
                  <a:pt x="0" y="354201"/>
                </a:quadBezTo>
                <a:lnTo>
                  <a:pt x="0" y="138948"/>
                </a:lnTo>
                <a:quadBezTo>
                  <a:pt x="0" y="0"/>
                  <a:pt x="163994" y="0"/>
                </a:quad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190" y="3284327"/>
            <a:ext cx="254203" cy="254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0006" y="1210748"/>
            <a:ext cx="243185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民主的内涵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84365" y="2226827"/>
            <a:ext cx="2580932" cy="1499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4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民主是人民当家作主的政治制度，体现人民意志、保障人民权利。社会主义民主强调选举民主与协商民主相结合，实现最广泛的人民参与。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028865" y="1997002"/>
            <a:ext cx="46836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民主的实践形式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523549" y="2440225"/>
            <a:ext cx="5279717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我国通过人民代表大会制度、基层群众自治等途径落实民主。全过程人民民主贯穿选举、决策、管理、监督各环节，确保人民主体地位。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4028865" y="3219405"/>
            <a:ext cx="46836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C2140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民主的价值意义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523549" y="3662627"/>
            <a:ext cx="5279717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民主是社会主义的生命，推动国家治理现代化。发展民主能凝聚共识、促进公平正义，为中华民族伟大复兴提供制度保障。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2025-12-24T11:26:51Z</dcterms:created>
  <dc:creator>PptxGenJS</dc:creator>
  <cp:lastModifiedBy>PptxGenJS</cp:lastModifiedBy>
  <dcterms:modified xsi:type="dcterms:W3CDTF">2025-12-24T11:26:51Z</dcterms:modified>
  <cp:revision>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AIGC">
    <vt:lpwstr>{"ContentPropagator":"001191340000711771143J00000","Label":"1","ReservedCode1":"1766575612811","ProduceID":"zhiwen-pptx-176650228896365","ReservedCode2":"1766575612811","PropagateID":"zhiwen-pptx-176650228896365","ContentProducer":"001191340000711771143J00000"}</vt:lpwstr>
  </property>
</Properties>
</file>